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20" r:id="rId1"/>
  </p:sldMasterIdLst>
  <p:notesMasterIdLst>
    <p:notesMasterId r:id="rId46"/>
  </p:notesMasterIdLst>
  <p:sldIdLst>
    <p:sldId id="256" r:id="rId2"/>
    <p:sldId id="367" r:id="rId3"/>
    <p:sldId id="378" r:id="rId4"/>
    <p:sldId id="374" r:id="rId5"/>
    <p:sldId id="325" r:id="rId6"/>
    <p:sldId id="327" r:id="rId7"/>
    <p:sldId id="389" r:id="rId8"/>
    <p:sldId id="390" r:id="rId9"/>
    <p:sldId id="391" r:id="rId10"/>
    <p:sldId id="383" r:id="rId11"/>
    <p:sldId id="368" r:id="rId12"/>
    <p:sldId id="369" r:id="rId13"/>
    <p:sldId id="384" r:id="rId14"/>
    <p:sldId id="385" r:id="rId15"/>
    <p:sldId id="386" r:id="rId16"/>
    <p:sldId id="387" r:id="rId17"/>
    <p:sldId id="267" r:id="rId18"/>
    <p:sldId id="333" r:id="rId19"/>
    <p:sldId id="355" r:id="rId20"/>
    <p:sldId id="336" r:id="rId21"/>
    <p:sldId id="339" r:id="rId22"/>
    <p:sldId id="359" r:id="rId23"/>
    <p:sldId id="340" r:id="rId24"/>
    <p:sldId id="380" r:id="rId25"/>
    <p:sldId id="379" r:id="rId26"/>
    <p:sldId id="344" r:id="rId27"/>
    <p:sldId id="353" r:id="rId28"/>
    <p:sldId id="347" r:id="rId29"/>
    <p:sldId id="349" r:id="rId30"/>
    <p:sldId id="352" r:id="rId31"/>
    <p:sldId id="357" r:id="rId32"/>
    <p:sldId id="301" r:id="rId33"/>
    <p:sldId id="265" r:id="rId34"/>
    <p:sldId id="268" r:id="rId35"/>
    <p:sldId id="269" r:id="rId36"/>
    <p:sldId id="376" r:id="rId37"/>
    <p:sldId id="375" r:id="rId38"/>
    <p:sldId id="382" r:id="rId39"/>
    <p:sldId id="377" r:id="rId40"/>
    <p:sldId id="270" r:id="rId41"/>
    <p:sldId id="271" r:id="rId42"/>
    <p:sldId id="272" r:id="rId43"/>
    <p:sldId id="512" r:id="rId44"/>
    <p:sldId id="373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FF6600"/>
    <a:srgbClr val="66FFFF"/>
    <a:srgbClr val="990099"/>
    <a:srgbClr val="000066"/>
    <a:srgbClr val="FF33CC"/>
    <a:srgbClr val="00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9E2D7902-D5F0-44FF-908F-BC703A477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03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DA5C40-FC37-4EE4-AE7D-92E648FA72F2}" type="slidenum">
              <a:rPr lang="en-US"/>
              <a:pPr/>
              <a:t>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4115DB-D0B7-45E0-BE40-5FF4102095C6}" type="slidenum">
              <a:rPr lang="en-US"/>
              <a:pPr/>
              <a:t>26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821F48-0893-4777-9832-1EDB381FAAF2}" type="slidenum">
              <a:rPr lang="en-US"/>
              <a:pPr/>
              <a:t>29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58CCD-9D63-4FC8-8CF7-E004CAF4B9F3}" type="slidenum">
              <a:rPr lang="en-US"/>
              <a:pPr/>
              <a:t>32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30BE8A-9B33-485E-A115-1078CB5D9E18}" type="slidenum">
              <a:rPr lang="en-US"/>
              <a:pPr/>
              <a:t>33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7CA673-B045-49CC-B6C8-71B394D14180}" type="slidenum">
              <a:rPr lang="en-US"/>
              <a:pPr/>
              <a:t>34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B441A-9BE2-4781-A41F-B4831DDDD8CF}" type="slidenum">
              <a:rPr lang="en-US"/>
              <a:pPr/>
              <a:t>35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A7381-8073-4F8A-B664-461FE3BE83D3}" type="slidenum">
              <a:rPr lang="en-US"/>
              <a:pPr/>
              <a:t>40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3E8FB7-3B7A-4C43-9D2B-49835A8DCCA9}" type="slidenum">
              <a:rPr lang="en-US"/>
              <a:pPr/>
              <a:t>41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64327-E7DD-498D-BB8F-2C6533CE0A28}" type="slidenum">
              <a:rPr lang="en-US"/>
              <a:pPr/>
              <a:t>42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3563F-7134-4444-9C0D-C641D4B99C32}" type="slidenum">
              <a:rPr lang="en-US"/>
              <a:pPr/>
              <a:t>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3B208-3CF6-4675-81F5-CCAC0B6852EF}" type="slidenum">
              <a:rPr lang="en-US"/>
              <a:pPr/>
              <a:t>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3563F-7134-4444-9C0D-C641D4B99C32}" type="slidenum">
              <a:rPr lang="en-US"/>
              <a:pPr/>
              <a:t>7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8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3563F-7134-4444-9C0D-C641D4B99C32}" type="slidenum">
              <a:rPr lang="en-US"/>
              <a:pPr/>
              <a:t>8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8FE368-F723-499C-ACF1-0A0590D3CFCF}" type="slidenum">
              <a:rPr lang="en-US"/>
              <a:pPr/>
              <a:t>11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08647A-2421-4AE6-8CB4-8BE4818B98FF}" type="slidenum">
              <a:rPr lang="en-US"/>
              <a:pPr/>
              <a:t>12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7152D-0F58-4664-AE98-8E755E933A1E}" type="slidenum">
              <a:rPr lang="en-US"/>
              <a:pPr/>
              <a:t>17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6D70B3-10AA-474E-B31F-BEE9BF1BCD34}" type="slidenum">
              <a:rPr lang="en-US"/>
              <a:pPr/>
              <a:t>18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37AC1B-7465-442A-90A0-D871AD049EA5}" type="datetime1">
              <a:rPr lang="vi-VN" smtClean="0"/>
              <a:t>24/06/2020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F19E155-284A-4082-926A-CB708D91BA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895AC5-A082-45AC-B916-5B3A5DCBF278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5E3FD-1ADB-46E8-8C75-1389ADD3D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A72D71-5474-4635-B6CC-B9A8BFF209BC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4B39A2-4552-40F3-AA2C-41AEA4ED65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25B945-30CF-483F-AE01-13769D1B4BA3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pPr>
              <a:defRPr/>
            </a:pPr>
            <a:fld id="{567CF08A-9B1C-4446-B826-7CF1AA4F4B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C2F389-789D-4DA0-803B-376B2FEA7E0E}" type="datetime1">
              <a:rPr lang="vi-VN" smtClean="0"/>
              <a:t>24/06/2020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F35E1-C0BF-40AA-A430-1D137FB791C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C4143A-A5A8-4240-B484-FBA7C5D5E348}" type="datetime1">
              <a:rPr lang="vi-VN" smtClean="0"/>
              <a:t>24/06/2020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8CA073-FA8A-4C4E-84B0-51B2DD0C2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FD91B7-4FE6-4EE0-98FD-2FD79A7A30AF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036901-6376-41A3-A07F-578731EB4C3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36A2BA-5433-4F37-A3FE-5BF636CF48BA}" type="datetime1">
              <a:rPr lang="vi-VN" smtClean="0"/>
              <a:t>24/06/2020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10A122-E929-4858-82ED-C7277C32F6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84EE00-AC7E-4719-A518-2336A5B65CFA}" type="datetime1">
              <a:rPr lang="vi-VN" smtClean="0"/>
              <a:t>24/06/2020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BB8D47-3C97-4DB2-BBB6-0B458ABA68A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8F6020-306B-4E1F-8211-43891700E679}" type="datetime1">
              <a:rPr lang="vi-VN" smtClean="0"/>
              <a:t>24/06/2020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pPr>
              <a:defRPr/>
            </a:pPr>
            <a:fld id="{FDC212E0-187A-4E76-8BA6-80FAABFDD8F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9F33F85-E627-477C-BC94-E74478442728}" type="datetime1">
              <a:rPr lang="vi-VN" smtClean="0"/>
              <a:t>24/06/2020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90A16067-2A75-4505-9F1C-AC1B1AA8EB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5181600"/>
            <a:ext cx="6400800" cy="7620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TS.BS.PHẠM ANH TUẤN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môn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Phẫu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thuật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Thần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kinh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-ĐHYD TPHCM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066800"/>
            <a:ext cx="8305800" cy="25146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vi-VN" sz="5400" dirty="0"/>
              <a:t>ĐẠI CƯƠNG U NÃO</a:t>
            </a:r>
            <a:br>
              <a:rPr lang="en-US" sz="5400" dirty="0"/>
            </a:br>
            <a:endParaRPr lang="en-US" sz="2400" dirty="0">
              <a:solidFill>
                <a:srgbClr val="00CC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6CE176-C382-45F9-B502-3F881F4B411F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19E155-284A-4082-926A-CB708D91BA2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VNI-Times" pitchFamily="2" charset="0"/>
              </a:rPr>
              <a:t>2.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Bieåu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hieän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laâm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saøng</a:t>
            </a:r>
            <a:endParaRPr lang="vi-VN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8305800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(68%),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(45%)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54%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26%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2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941388"/>
          </a:xfrm>
          <a:ln w="12700">
            <a:solidFill>
              <a:srgbClr val="333399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Bieåu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hieän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laâm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saøng</a:t>
            </a:r>
            <a:endParaRPr lang="en-US" sz="3200" b="1" dirty="0">
              <a:solidFill>
                <a:srgbClr val="FF0000"/>
              </a:solidFill>
              <a:latin typeface="VNI-Times" pitchFamily="2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600200"/>
            <a:ext cx="81534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* Do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taêng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aùp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löïc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noäi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soï</a:t>
            </a:r>
            <a:r>
              <a:rPr lang="en-US" sz="2400" dirty="0">
                <a:solidFill>
                  <a:srgbClr val="FF0000"/>
                </a:solidFill>
                <a:latin typeface="VNI-Times" pitchFamily="2" charset="0"/>
              </a:rPr>
              <a:t>: 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Nhöùc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ñaàu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Buoàn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noân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noân</a:t>
            </a:r>
            <a:r>
              <a:rPr lang="en-US" sz="2400" dirty="0">
                <a:latin typeface="VNI-Times" pitchFamily="2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gai</a:t>
            </a:r>
            <a:r>
              <a:rPr lang="en-US" sz="2400" dirty="0">
                <a:latin typeface="VNI-Times" pitchFamily="2" charset="0"/>
              </a:rPr>
              <a:t> (50-90%)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RL </a:t>
            </a:r>
            <a:r>
              <a:rPr lang="en-US" sz="2400" dirty="0" err="1">
                <a:latin typeface="VNI-Times" pitchFamily="2" charset="0"/>
              </a:rPr>
              <a:t>daùng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ñi</a:t>
            </a:r>
            <a:r>
              <a:rPr lang="en-US" sz="2400" dirty="0">
                <a:latin typeface="VNI-Times" pitchFamily="2" charset="0"/>
              </a:rPr>
              <a:t>/ataxia, </a:t>
            </a:r>
            <a:r>
              <a:rPr lang="en-US" sz="2400" dirty="0" err="1">
                <a:latin typeface="VNI-Times" pitchFamily="2" charset="0"/>
              </a:rPr>
              <a:t>choùng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maët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nhìn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ñoâi</a:t>
            </a:r>
            <a:r>
              <a:rPr lang="en-US" sz="2400" dirty="0">
                <a:latin typeface="VNI-Times" pitchFamily="2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*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Daáu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thaàn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kinh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ñònh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vò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yeáu</a:t>
            </a:r>
            <a:r>
              <a:rPr lang="en-US" sz="2400" dirty="0">
                <a:latin typeface="VNI-Times" pitchFamily="2" charset="0"/>
              </a:rPr>
              <a:t> chi, co </a:t>
            </a:r>
            <a:r>
              <a:rPr lang="en-US" sz="2400" dirty="0" err="1">
                <a:latin typeface="VNI-Times" pitchFamily="2" charset="0"/>
              </a:rPr>
              <a:t>giaät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lieät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daây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soï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Do u </a:t>
            </a:r>
            <a:r>
              <a:rPr lang="en-US" sz="2400" dirty="0" err="1">
                <a:latin typeface="VNI-Times" pitchFamily="2" charset="0"/>
              </a:rPr>
              <a:t>xaâm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laán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huûy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caáu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moâ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Do </a:t>
            </a:r>
            <a:r>
              <a:rPr lang="en-US" sz="2400" dirty="0" err="1">
                <a:latin typeface="VNI-Times" pitchFamily="2" charset="0"/>
              </a:rPr>
              <a:t>cheøn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eùp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moâ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 (u,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xuaát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huyeát</a:t>
            </a:r>
            <a:r>
              <a:rPr lang="en-US" sz="2400" dirty="0">
                <a:latin typeface="VNI-Times" pitchFamily="2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Do </a:t>
            </a:r>
            <a:r>
              <a:rPr lang="en-US" sz="2400" dirty="0" err="1">
                <a:latin typeface="VNI-Times" pitchFamily="2" charset="0"/>
              </a:rPr>
              <a:t>cheøn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eùp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caùc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daây</a:t>
            </a:r>
            <a:r>
              <a:rPr lang="en-US" sz="2400" dirty="0">
                <a:latin typeface="VNI-Times" pitchFamily="2" charset="0"/>
              </a:rPr>
              <a:t> TK </a:t>
            </a:r>
            <a:r>
              <a:rPr lang="en-US" sz="2400" dirty="0" err="1">
                <a:latin typeface="VNI-Times" pitchFamily="2" charset="0"/>
              </a:rPr>
              <a:t>soï</a:t>
            </a:r>
            <a:endParaRPr lang="en-US" sz="24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BCDCF4-CD1B-4E75-8566-899A581B1BA4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143000"/>
          </a:xfrm>
          <a:ln>
            <a:solidFill>
              <a:srgbClr val="333399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 err="1">
                <a:solidFill>
                  <a:srgbClr val="FF0000"/>
                </a:solidFill>
                <a:latin typeface="VNI-Times" pitchFamily="2" charset="0"/>
              </a:rPr>
              <a:t>Bieåu</a:t>
            </a:r>
            <a:r>
              <a:rPr lang="en-US" sz="40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VNI-Times" pitchFamily="2" charset="0"/>
              </a:rPr>
              <a:t>hieän</a:t>
            </a:r>
            <a:r>
              <a:rPr lang="en-US" sz="40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VNI-Times" pitchFamily="2" charset="0"/>
              </a:rPr>
              <a:t>laâm</a:t>
            </a:r>
            <a:r>
              <a:rPr lang="en-US" sz="40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VNI-Times" pitchFamily="2" charset="0"/>
              </a:rPr>
              <a:t>saøng</a:t>
            </a:r>
            <a:endParaRPr lang="en-US" sz="4000" b="1" dirty="0">
              <a:solidFill>
                <a:srgbClr val="FF0000"/>
              </a:solidFill>
              <a:latin typeface="VNI-Times" pitchFamily="2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4835525"/>
          </a:xfrm>
        </p:spPr>
        <p:txBody>
          <a:bodyPr>
            <a:norm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Nhöùc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ñaàu</a:t>
            </a:r>
            <a:endParaRPr lang="en-US" sz="2400" dirty="0">
              <a:solidFill>
                <a:srgbClr val="FF0000"/>
              </a:solidFill>
              <a:latin typeface="VNI-Times" pitchFamily="2" charset="0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US" dirty="0" err="1">
                <a:latin typeface="VNI-Times" pitchFamily="2" charset="0"/>
              </a:rPr>
              <a:t>Hai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beân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lan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toûa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taêng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veà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saùng</a:t>
            </a:r>
            <a:r>
              <a:rPr lang="en-US" dirty="0">
                <a:latin typeface="VNI-Times" pitchFamily="2" charset="0"/>
              </a:rPr>
              <a:t>; </a:t>
            </a:r>
            <a:r>
              <a:rPr lang="en-US" dirty="0" err="1">
                <a:latin typeface="VNI-Times" pitchFamily="2" charset="0"/>
              </a:rPr>
              <a:t>naëng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leân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khi</a:t>
            </a:r>
            <a:r>
              <a:rPr lang="en-US" dirty="0">
                <a:latin typeface="VNI-Times" pitchFamily="2" charset="0"/>
              </a:rPr>
              <a:t> ho, </a:t>
            </a:r>
            <a:r>
              <a:rPr lang="en-US" dirty="0" err="1">
                <a:latin typeface="VNI-Times" pitchFamily="2" charset="0"/>
              </a:rPr>
              <a:t>raën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cuùi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ra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tröôùc</a:t>
            </a:r>
            <a:r>
              <a:rPr lang="en-US" dirty="0">
                <a:latin typeface="VNI-Times" pitchFamily="2" charset="0"/>
              </a:rPr>
              <a:t>; 40% </a:t>
            </a:r>
            <a:r>
              <a:rPr lang="en-US" dirty="0" err="1">
                <a:latin typeface="VNI-Times" pitchFamily="2" charset="0"/>
              </a:rPr>
              <a:t>keøm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buoàn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noân</a:t>
            </a:r>
            <a:r>
              <a:rPr lang="en-US" dirty="0">
                <a:latin typeface="VNI-Times" pitchFamily="2" charset="0"/>
              </a:rPr>
              <a:t>  </a:t>
            </a:r>
            <a:r>
              <a:rPr lang="en-US" dirty="0" err="1">
                <a:latin typeface="VNI-Times" pitchFamily="2" charset="0"/>
              </a:rPr>
              <a:t>vaø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noân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coù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theå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giaûm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taïm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thôøi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noân</a:t>
            </a:r>
            <a:r>
              <a:rPr lang="en-US" dirty="0">
                <a:latin typeface="VNI-Times" pitchFamily="2" charset="0"/>
              </a:rPr>
              <a:t>. 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b="1" i="1" dirty="0" err="1">
                <a:latin typeface="VNI-Times" pitchFamily="2" charset="0"/>
              </a:rPr>
              <a:t>Nhöùc</a:t>
            </a:r>
            <a:r>
              <a:rPr lang="en-US" b="1" i="1" dirty="0">
                <a:latin typeface="VNI-Times" pitchFamily="2" charset="0"/>
              </a:rPr>
              <a:t> </a:t>
            </a:r>
            <a:r>
              <a:rPr lang="en-US" b="1" i="1" dirty="0" err="1">
                <a:latin typeface="VNI-Times" pitchFamily="2" charset="0"/>
              </a:rPr>
              <a:t>ñaàu</a:t>
            </a:r>
            <a:r>
              <a:rPr lang="en-US" b="1" i="1" dirty="0">
                <a:latin typeface="VNI-Times" pitchFamily="2" charset="0"/>
              </a:rPr>
              <a:t> do: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sz="2400" dirty="0">
                <a:latin typeface="VNI-Times" pitchFamily="2" charset="0"/>
              </a:rPr>
              <a:t>TALNS (</a:t>
            </a:r>
            <a:r>
              <a:rPr lang="en-US" sz="2400" dirty="0" err="1">
                <a:latin typeface="VNI-Times" pitchFamily="2" charset="0"/>
              </a:rPr>
              <a:t>khoái</a:t>
            </a:r>
            <a:r>
              <a:rPr lang="en-US" sz="2400" dirty="0">
                <a:latin typeface="VNI-Times" pitchFamily="2" charset="0"/>
              </a:rPr>
              <a:t> u, </a:t>
            </a:r>
            <a:r>
              <a:rPr lang="en-US" sz="2400" dirty="0" err="1">
                <a:latin typeface="VNI-Times" pitchFamily="2" charset="0"/>
              </a:rPr>
              <a:t>daõn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thaát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, XHN </a:t>
            </a:r>
            <a:r>
              <a:rPr lang="en-US" sz="2400" dirty="0" err="1">
                <a:latin typeface="VNI-Times" pitchFamily="2" charset="0"/>
              </a:rPr>
              <a:t>keøm</a:t>
            </a:r>
            <a:r>
              <a:rPr lang="en-US" sz="2400" dirty="0">
                <a:latin typeface="VNI-Times" pitchFamily="2" charset="0"/>
              </a:rPr>
              <a:t>)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Xaâm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laán</a:t>
            </a:r>
            <a:r>
              <a:rPr lang="en-US" sz="2400" dirty="0">
                <a:latin typeface="VNI-Times" pitchFamily="2" charset="0"/>
              </a:rPr>
              <a:t>/ CE </a:t>
            </a:r>
            <a:r>
              <a:rPr lang="en-US" sz="2400" dirty="0" err="1">
                <a:latin typeface="VNI-Times" pitchFamily="2" charset="0"/>
              </a:rPr>
              <a:t>ctruùc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nhaïy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caûm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maøng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cöùng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maøng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xöông</a:t>
            </a:r>
            <a:r>
              <a:rPr lang="en-US" sz="2400" dirty="0">
                <a:latin typeface="VNI-Times" pitchFamily="2" charset="0"/>
              </a:rPr>
              <a:t>.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Thöù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phaùt</a:t>
            </a:r>
            <a:r>
              <a:rPr lang="en-US" sz="2400" dirty="0">
                <a:latin typeface="VNI-Times" pitchFamily="2" charset="0"/>
              </a:rPr>
              <a:t> do </a:t>
            </a:r>
            <a:r>
              <a:rPr lang="en-US" sz="2400" dirty="0" err="1">
                <a:latin typeface="VNI-Times" pitchFamily="2" charset="0"/>
              </a:rPr>
              <a:t>thò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giaùc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nhìn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ñoâi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khoù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taäp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trung</a:t>
            </a:r>
            <a:endParaRPr lang="en-US" sz="2400" dirty="0">
              <a:latin typeface="VNI-Times" pitchFamily="2" charset="0"/>
            </a:endParaRPr>
          </a:p>
          <a:p>
            <a:pPr lvl="2" eaLnBrk="1" hangingPunct="1">
              <a:spcBef>
                <a:spcPct val="30000"/>
              </a:spcBef>
            </a:pPr>
            <a:r>
              <a:rPr lang="en-US" sz="2400" dirty="0">
                <a:latin typeface="VNI-Times" pitchFamily="2" charset="0"/>
              </a:rPr>
              <a:t>THA do </a:t>
            </a:r>
            <a:r>
              <a:rPr lang="en-US" sz="2400" dirty="0" err="1">
                <a:latin typeface="VNI-Times" pitchFamily="2" charset="0"/>
              </a:rPr>
              <a:t>taêng</a:t>
            </a:r>
            <a:r>
              <a:rPr lang="en-US" sz="2400" dirty="0">
                <a:latin typeface="VNI-Times" pitchFamily="2" charset="0"/>
              </a:rPr>
              <a:t> ALNS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Taâm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lyù</a:t>
            </a:r>
            <a:r>
              <a:rPr lang="en-US" sz="2400" dirty="0">
                <a:latin typeface="VNI-Times" pitchFamily="2" charset="0"/>
              </a:rPr>
              <a:t>: stress </a:t>
            </a:r>
            <a:r>
              <a:rPr lang="en-US" sz="2400" dirty="0" err="1">
                <a:latin typeface="VNI-Times" pitchFamily="2" charset="0"/>
              </a:rPr>
              <a:t>vì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naêng</a:t>
            </a:r>
            <a:endParaRPr lang="en-US" sz="24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92D64-E937-44B9-9C1C-E703CF491345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endParaRPr lang="vi-V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1447800"/>
            <a:ext cx="7772400" cy="4572000"/>
          </a:xfrm>
        </p:spPr>
        <p:txBody>
          <a:bodyPr>
            <a:no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TALNS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TKKT: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38 -58%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ơ,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t/c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1126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endParaRPr lang="vi-V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1676400"/>
            <a:ext cx="7924800" cy="45720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TALNS: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chi,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chi, run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choạng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4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vi-VN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8305800" cy="45720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ơ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71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vi-V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0" y="2133600"/>
            <a:ext cx="7772400" cy="457200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chai).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80551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200" b="1" dirty="0">
                <a:solidFill>
                  <a:srgbClr val="0070C0"/>
                </a:solidFill>
                <a:latin typeface="VNI-Times" pitchFamily="2" charset="0"/>
              </a:rPr>
              <a:t>3. CHAÅN ÑOAÙN HÌNH AÛNH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447800"/>
            <a:ext cx="8229600" cy="4759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800" b="1" dirty="0">
              <a:solidFill>
                <a:schemeClr val="folHlink"/>
              </a:solidFill>
              <a:latin typeface="VNI-Times" pitchFamily="2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  <a:buFontTx/>
              <a:buNone/>
            </a:pPr>
            <a:r>
              <a:rPr lang="en-US" dirty="0">
                <a:latin typeface="VNI-Times" pitchFamily="2" charset="0"/>
              </a:rPr>
              <a:t>1</a:t>
            </a:r>
            <a:r>
              <a:rPr lang="en-US" sz="2600" dirty="0">
                <a:latin typeface="VNI-Times" pitchFamily="2" charset="0"/>
              </a:rPr>
              <a:t>. CT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vaø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coù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caûn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quang</a:t>
            </a:r>
            <a:endParaRPr lang="en-US" sz="2600" dirty="0">
              <a:latin typeface="VNI-Times" pitchFamily="2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  <a:buFontTx/>
              <a:buNone/>
            </a:pPr>
            <a:r>
              <a:rPr lang="en-US" sz="2600" dirty="0">
                <a:latin typeface="VNI-Times" pitchFamily="2" charset="0"/>
              </a:rPr>
              <a:t>2. MRI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vaø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coù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gadolium</a:t>
            </a:r>
            <a:r>
              <a:rPr lang="en-US" sz="2600" dirty="0">
                <a:latin typeface="VNI-Times" pitchFamily="2" charset="0"/>
              </a:rPr>
              <a:t>: </a:t>
            </a:r>
            <a:r>
              <a:rPr lang="en-US" sz="2600" dirty="0" err="1">
                <a:latin typeface="VNI-Times" pitchFamily="2" charset="0"/>
              </a:rPr>
              <a:t>nhaïy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nhaát</a:t>
            </a:r>
            <a:r>
              <a:rPr lang="en-US" sz="2600" dirty="0">
                <a:latin typeface="VNI-Times" pitchFamily="2" charset="0"/>
              </a:rPr>
              <a:t>. </a:t>
            </a:r>
            <a:r>
              <a:rPr lang="en-US" sz="2600" dirty="0" err="1">
                <a:latin typeface="VNI-Times" pitchFamily="2" charset="0"/>
              </a:rPr>
              <a:t>Gado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giuùp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phaân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bieät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bôø</a:t>
            </a:r>
            <a:r>
              <a:rPr lang="en-US" sz="2600" dirty="0">
                <a:latin typeface="VNI-Times" pitchFamily="2" charset="0"/>
              </a:rPr>
              <a:t> u </a:t>
            </a:r>
            <a:r>
              <a:rPr lang="en-US" sz="2600" dirty="0" err="1">
                <a:latin typeface="VNI-Times" pitchFamily="2" charset="0"/>
              </a:rPr>
              <a:t>vôùi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vuøng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phuø</a:t>
            </a:r>
            <a:r>
              <a:rPr lang="en-US" sz="2600" dirty="0">
                <a:latin typeface="VNI-Times" pitchFamily="2" charset="0"/>
              </a:rPr>
              <a:t>, </a:t>
            </a:r>
            <a:r>
              <a:rPr lang="en-US" sz="2600" dirty="0" err="1">
                <a:latin typeface="VNI-Times" pitchFamily="2" charset="0"/>
              </a:rPr>
              <a:t>phaùt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hieän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caùc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oå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nhoû</a:t>
            </a:r>
            <a:r>
              <a:rPr lang="en-US" sz="2600" dirty="0">
                <a:latin typeface="VNI-Times" pitchFamily="2" charset="0"/>
              </a:rPr>
              <a:t>.</a:t>
            </a: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</a:pPr>
            <a:r>
              <a:rPr lang="en-US" sz="2600" dirty="0">
                <a:latin typeface="VNI-Times" pitchFamily="2" charset="0"/>
              </a:rPr>
              <a:t>CT, MRI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thuoác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töông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phaûn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coù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theå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boû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soùt</a:t>
            </a:r>
            <a:r>
              <a:rPr lang="en-US" sz="2600" dirty="0">
                <a:latin typeface="VNI-Times" pitchFamily="2" charset="0"/>
              </a:rPr>
              <a:t> u </a:t>
            </a:r>
            <a:r>
              <a:rPr lang="en-US" sz="2600" dirty="0" err="1">
                <a:latin typeface="VNI-Times" pitchFamily="2" charset="0"/>
              </a:rPr>
              <a:t>nhoû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CE </a:t>
            </a:r>
            <a:r>
              <a:rPr lang="en-US" sz="2600" dirty="0" err="1">
                <a:latin typeface="VNI-Times" pitchFamily="2" charset="0"/>
              </a:rPr>
              <a:t>vaø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phuø</a:t>
            </a:r>
            <a:r>
              <a:rPr lang="en-US" sz="2600" dirty="0">
                <a:latin typeface="VNI-Times" pitchFamily="2" charset="0"/>
              </a:rPr>
              <a:t>.</a:t>
            </a: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  <a:buFontTx/>
              <a:buNone/>
            </a:pPr>
            <a:r>
              <a:rPr lang="en-US" sz="2600" dirty="0">
                <a:latin typeface="VNI-Times" pitchFamily="2" charset="0"/>
              </a:rPr>
              <a:t>3. </a:t>
            </a:r>
            <a:r>
              <a:rPr lang="en-US" sz="2600" dirty="0" err="1">
                <a:latin typeface="VNI-Times" pitchFamily="2" charset="0"/>
              </a:rPr>
              <a:t>Maïch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naõo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ñoà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coøn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giaù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trò</a:t>
            </a:r>
            <a:r>
              <a:rPr lang="en-US" sz="2600" dirty="0">
                <a:latin typeface="VNI-Times" pitchFamily="2" charset="0"/>
              </a:rPr>
              <a:t> do </a:t>
            </a:r>
            <a:r>
              <a:rPr lang="en-US" sz="2600" dirty="0" err="1">
                <a:latin typeface="VNI-Times" pitchFamily="2" charset="0"/>
              </a:rPr>
              <a:t>coù</a:t>
            </a:r>
            <a:r>
              <a:rPr lang="en-US" sz="2600" dirty="0">
                <a:latin typeface="VNI-Times" pitchFamily="2" charset="0"/>
              </a:rPr>
              <a:t> CT, MRI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DE996-8A35-4951-B1F9-F807EC2F7DFB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3400" y="609600"/>
            <a:ext cx="8153400" cy="5867400"/>
            <a:chOff x="0" y="0"/>
            <a:chExt cx="5760" cy="4427"/>
          </a:xfrm>
        </p:grpSpPr>
        <p:pic>
          <p:nvPicPr>
            <p:cNvPr id="17411" name="Picture 3" descr="GlioblMultiform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760" cy="4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2" name="Text Box 4"/>
            <p:cNvSpPr txBox="1">
              <a:spLocks noChangeArrowheads="1"/>
            </p:cNvSpPr>
            <p:nvPr/>
          </p:nvSpPr>
          <p:spPr bwMode="auto">
            <a:xfrm>
              <a:off x="3648" y="144"/>
              <a:ext cx="2112" cy="1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0">
                  <a:solidFill>
                    <a:srgbClr val="000066"/>
                  </a:solidFill>
                </a:rPr>
                <a:t>Glioblastoma multiforme treân CT coù CQ</a:t>
              </a:r>
            </a:p>
          </p:txBody>
        </p:sp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 flipH="1" flipV="1">
              <a:off x="1488" y="1632"/>
              <a:ext cx="230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 flipH="1" flipV="1">
              <a:off x="1632" y="2016"/>
              <a:ext cx="2160" cy="19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H="1" flipV="1">
              <a:off x="1200" y="2256"/>
              <a:ext cx="2592" cy="62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6" name="Text Box 8"/>
            <p:cNvSpPr txBox="1">
              <a:spLocks noChangeArrowheads="1"/>
            </p:cNvSpPr>
            <p:nvPr/>
          </p:nvSpPr>
          <p:spPr bwMode="auto">
            <a:xfrm>
              <a:off x="3792" y="1488"/>
              <a:ext cx="1152" cy="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0">
                  <a:solidFill>
                    <a:srgbClr val="990099"/>
                  </a:solidFill>
                </a:rPr>
                <a:t>Hoaïi töû</a:t>
              </a:r>
            </a:p>
          </p:txBody>
        </p:sp>
        <p:sp>
          <p:nvSpPr>
            <p:cNvPr id="17417" name="Text Box 9"/>
            <p:cNvSpPr txBox="1">
              <a:spLocks noChangeArrowheads="1"/>
            </p:cNvSpPr>
            <p:nvPr/>
          </p:nvSpPr>
          <p:spPr bwMode="auto">
            <a:xfrm>
              <a:off x="3840" y="1968"/>
              <a:ext cx="1536" cy="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0">
                  <a:solidFill>
                    <a:srgbClr val="990099"/>
                  </a:solidFill>
                </a:rPr>
                <a:t>Vuøng taân sinh</a:t>
              </a:r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3888" y="2640"/>
              <a:ext cx="115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0">
                  <a:solidFill>
                    <a:srgbClr val="990099"/>
                  </a:solidFill>
                </a:rPr>
                <a:t>Phuø naõo</a:t>
              </a:r>
            </a:p>
          </p:txBody>
        </p:sp>
      </p:grp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4D7C4A-CDCE-404D-9A8F-B34B89859FB4}" type="datetime1">
              <a:rPr lang="vi-VN" smtClean="0"/>
              <a:t>24/06/2020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E:\DR TUAN\CASE REPORT-HINH ANH\LYMPHOMA-HUNG\DSCN1644.JPG"/>
          <p:cNvPicPr>
            <a:picLocks noChangeAspect="1" noChangeArrowheads="1"/>
          </p:cNvPicPr>
          <p:nvPr/>
        </p:nvPicPr>
        <p:blipFill>
          <a:blip r:embed="rId2" cstate="print"/>
          <a:srcRect l="4037" t="18340" r="4053" b="19362"/>
          <a:stretch>
            <a:fillRect/>
          </a:stretch>
        </p:blipFill>
        <p:spPr bwMode="auto">
          <a:xfrm>
            <a:off x="304800" y="914400"/>
            <a:ext cx="8610600" cy="437705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47800" y="5867400"/>
            <a:ext cx="6553200" cy="5232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070C0"/>
                </a:solidFill>
              </a:rPr>
              <a:t>Bn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nam</a:t>
            </a:r>
            <a:r>
              <a:rPr lang="en-US" sz="2800" dirty="0">
                <a:solidFill>
                  <a:srgbClr val="0070C0"/>
                </a:solidFill>
              </a:rPr>
              <a:t> 42 </a:t>
            </a:r>
            <a:r>
              <a:rPr lang="en-US" sz="2800" dirty="0" err="1">
                <a:solidFill>
                  <a:srgbClr val="0070C0"/>
                </a:solidFill>
              </a:rPr>
              <a:t>tuoåi</a:t>
            </a:r>
            <a:r>
              <a:rPr lang="en-US" sz="2800" dirty="0">
                <a:solidFill>
                  <a:srgbClr val="0070C0"/>
                </a:solidFill>
              </a:rPr>
              <a:t>: </a:t>
            </a:r>
            <a:r>
              <a:rPr lang="en-US" sz="2800" dirty="0" err="1">
                <a:solidFill>
                  <a:srgbClr val="0070C0"/>
                </a:solidFill>
              </a:rPr>
              <a:t>yeáu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lieät</a:t>
            </a:r>
            <a:r>
              <a:rPr lang="en-US" sz="2800" dirty="0">
                <a:solidFill>
                  <a:srgbClr val="0070C0"/>
                </a:solidFill>
              </a:rPr>
              <a:t> ½  </a:t>
            </a:r>
            <a:r>
              <a:rPr lang="en-US" sz="2800" dirty="0" err="1">
                <a:solidFill>
                  <a:srgbClr val="0070C0"/>
                </a:solidFill>
              </a:rPr>
              <a:t>ngöôøi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phaûi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DBFCFC-A170-4059-B6FC-AF986C1AEF8C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457200" y="1524000"/>
            <a:ext cx="8382000" cy="324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phương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ACDF6B-1250-47E5-AC8E-AB6BB7F769F2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990600" y="1066800"/>
            <a:ext cx="609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9459" name="Picture 5" descr="DSC03053"/>
          <p:cNvPicPr>
            <a:picLocks noChangeAspect="1" noChangeArrowheads="1"/>
          </p:cNvPicPr>
          <p:nvPr/>
        </p:nvPicPr>
        <p:blipFill>
          <a:blip r:embed="rId2"/>
          <a:srcRect l="25862" t="7471" r="8621" b="2873"/>
          <a:stretch>
            <a:fillRect/>
          </a:stretch>
        </p:blipFill>
        <p:spPr bwMode="auto">
          <a:xfrm>
            <a:off x="4800600" y="1447800"/>
            <a:ext cx="40830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066800" y="21336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9461" name="Picture 7" descr="DSC03050"/>
          <p:cNvPicPr>
            <a:picLocks noChangeAspect="1" noChangeArrowheads="1"/>
          </p:cNvPicPr>
          <p:nvPr/>
        </p:nvPicPr>
        <p:blipFill>
          <a:blip r:embed="rId3"/>
          <a:srcRect l="20660" t="8127" r="15703" b="7025"/>
          <a:stretch>
            <a:fillRect/>
          </a:stretch>
        </p:blipFill>
        <p:spPr bwMode="auto">
          <a:xfrm>
            <a:off x="609600" y="1447800"/>
            <a:ext cx="4191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28800" y="60198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sao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bào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1FBE49-FB8A-47CA-B927-EDCB7D6AA642}" type="datetime1">
              <a:rPr lang="vi-VN" smtClean="0"/>
              <a:t>24/06/2020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1066800" y="1219200"/>
            <a:ext cx="670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2531" name="Picture 5" descr="DSC03062"/>
          <p:cNvPicPr>
            <a:picLocks noChangeAspect="1" noChangeArrowheads="1"/>
          </p:cNvPicPr>
          <p:nvPr/>
        </p:nvPicPr>
        <p:blipFill>
          <a:blip r:embed="rId2"/>
          <a:srcRect l="30000" t="40953" r="37143" b="15237"/>
          <a:stretch>
            <a:fillRect/>
          </a:stretch>
        </p:blipFill>
        <p:spPr bwMode="auto">
          <a:xfrm>
            <a:off x="533400" y="1143000"/>
            <a:ext cx="3886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5257800" y="22098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2533" name="Picture 7" descr="DSC03058"/>
          <p:cNvPicPr>
            <a:picLocks noChangeAspect="1" noChangeArrowheads="1"/>
          </p:cNvPicPr>
          <p:nvPr/>
        </p:nvPicPr>
        <p:blipFill>
          <a:blip r:embed="rId3"/>
          <a:srcRect l="52809" t="50937" r="4494"/>
          <a:stretch>
            <a:fillRect/>
          </a:stretch>
        </p:blipFill>
        <p:spPr bwMode="auto">
          <a:xfrm>
            <a:off x="4343400" y="1143000"/>
            <a:ext cx="4572000" cy="3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667000" y="5562600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màng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não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thái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dương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trái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C769D9-DF21-4AE0-9B3C-17AD971225EE}" type="datetime1">
              <a:rPr lang="vi-VN" smtClean="0"/>
              <a:t>24/06/2020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E:\DR TUAN\CASE REPORT-HINH ANH\MENINGIOMA\MENINGIOMA-HUONG\DSC08239.JPG"/>
          <p:cNvPicPr>
            <a:picLocks noChangeAspect="1" noChangeArrowheads="1"/>
          </p:cNvPicPr>
          <p:nvPr/>
        </p:nvPicPr>
        <p:blipFill>
          <a:blip r:embed="rId2" cstate="print"/>
          <a:srcRect t="4590"/>
          <a:stretch>
            <a:fillRect/>
          </a:stretch>
        </p:blipFill>
        <p:spPr bwMode="auto">
          <a:xfrm>
            <a:off x="762000" y="457200"/>
            <a:ext cx="7704181" cy="551338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76400" y="62484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màng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não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thái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dương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trái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F07620-0566-409B-8057-C65DCB005F4C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DSC08261"/>
          <p:cNvPicPr>
            <a:picLocks noChangeAspect="1" noChangeArrowheads="1"/>
          </p:cNvPicPr>
          <p:nvPr/>
        </p:nvPicPr>
        <p:blipFill>
          <a:blip r:embed="rId2"/>
          <a:srcRect l="33377" t="12527" r="186" b="46593"/>
          <a:stretch>
            <a:fillRect/>
          </a:stretch>
        </p:blipFill>
        <p:spPr bwMode="auto">
          <a:xfrm>
            <a:off x="457200" y="457200"/>
            <a:ext cx="6324600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8" descr="DSC08260"/>
          <p:cNvPicPr>
            <a:picLocks noChangeAspect="1" noChangeArrowheads="1"/>
          </p:cNvPicPr>
          <p:nvPr/>
        </p:nvPicPr>
        <p:blipFill>
          <a:blip r:embed="rId3"/>
          <a:srcRect l="160" t="60220" r="42348" b="2307"/>
          <a:stretch>
            <a:fillRect/>
          </a:stretch>
        </p:blipFill>
        <p:spPr bwMode="auto">
          <a:xfrm>
            <a:off x="1981200" y="2514600"/>
            <a:ext cx="6248400" cy="305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66800" y="5791200"/>
            <a:ext cx="739140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Bn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nöõ</a:t>
            </a:r>
            <a:r>
              <a:rPr lang="en-US" dirty="0">
                <a:solidFill>
                  <a:srgbClr val="0070C0"/>
                </a:solidFill>
              </a:rPr>
              <a:t>, 42 </a:t>
            </a:r>
            <a:r>
              <a:rPr lang="en-US" dirty="0" err="1">
                <a:solidFill>
                  <a:srgbClr val="0070C0"/>
                </a:solidFill>
              </a:rPr>
              <a:t>tuoåi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>
                <a:solidFill>
                  <a:srgbClr val="0070C0"/>
                </a:solidFill>
              </a:rPr>
              <a:t>ñoäng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kinh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cuïc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boä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toaøn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theå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hoùa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E759B8-2658-426F-8ACE-812924DAEE9D}" type="datetime1">
              <a:rPr lang="vi-VN" smtClean="0"/>
              <a:t>24/06/2020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1378" name="Picture 2" descr="D:\1.MY FAVORITE\CASE REPORT-HINH ANH\MENINGIOMA\MENINGIOMA XAM LAN XUONG SO-2014\20140518_16224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8333" b="8333"/>
          <a:stretch>
            <a:fillRect/>
          </a:stretch>
        </p:blipFill>
        <p:spPr bwMode="auto">
          <a:xfrm>
            <a:off x="990600" y="1143000"/>
            <a:ext cx="7315200" cy="45720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96552-C5BD-4257-A1A1-7DD729A32266}" type="datetime1">
              <a:rPr lang="vi-VN" smtClean="0"/>
              <a:t>24/06/2020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0354" name="Picture 2" descr="D:\1.MY FAVORITE\CASE REPORT-HINH ANH\MENINGIOMA\MENINGIOMA XAM LAN XUONG SO-2014\20140514_13135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25000" t="6667" r="5000" b="13333"/>
          <a:stretch>
            <a:fillRect/>
          </a:stretch>
        </p:blipFill>
        <p:spPr bwMode="auto">
          <a:xfrm>
            <a:off x="762000" y="685800"/>
            <a:ext cx="4267200" cy="3657600"/>
          </a:xfrm>
          <a:prstGeom prst="rect">
            <a:avLst/>
          </a:prstGeom>
          <a:noFill/>
        </p:spPr>
      </p:pic>
      <p:pic>
        <p:nvPicPr>
          <p:cNvPr id="100357" name="Picture 5" descr="D:\1.MY FAVORITE\CASE REPORT-HINH ANH\MENINGIOMA\MENINGIOMA XAM LAN XUONG SO-2014\20140514_134438.jpg"/>
          <p:cNvPicPr>
            <a:picLocks noChangeAspect="1" noChangeArrowheads="1"/>
          </p:cNvPicPr>
          <p:nvPr/>
        </p:nvPicPr>
        <p:blipFill>
          <a:blip r:embed="rId3" cstate="print"/>
          <a:srcRect l="6579" t="8772" r="9211"/>
          <a:stretch>
            <a:fillRect/>
          </a:stretch>
        </p:blipFill>
        <p:spPr bwMode="auto">
          <a:xfrm>
            <a:off x="4185137" y="2819400"/>
            <a:ext cx="4501662" cy="3657600"/>
          </a:xfrm>
          <a:prstGeom prst="rect">
            <a:avLst/>
          </a:prstGeom>
          <a:noFill/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51B41C-7D50-4919-98AF-84F4433DEC1F}" type="datetime1">
              <a:rPr lang="vi-VN" smtClean="0"/>
              <a:t>24/06/2020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00" y="990600"/>
            <a:ext cx="2438400" cy="3455988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CT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coù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caûn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quang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: Di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caên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ña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oå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töø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K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pheá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quaûn</a:t>
            </a:r>
            <a:endParaRPr lang="en-US" sz="2800" dirty="0">
              <a:solidFill>
                <a:srgbClr val="0070C0"/>
              </a:solidFill>
              <a:latin typeface="VNI-Times" pitchFamily="2" charset="0"/>
            </a:endParaRP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62000" y="609600"/>
            <a:ext cx="5048250" cy="5867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2A74DF-7355-4622-AF7B-0686E02E6E87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DR TUAN\CASE REPORT-HINH ANH\U PHOI DI CAN NAO\DSCN2001.JPG"/>
          <p:cNvPicPr>
            <a:picLocks noChangeAspect="1" noChangeArrowheads="1"/>
          </p:cNvPicPr>
          <p:nvPr/>
        </p:nvPicPr>
        <p:blipFill>
          <a:blip r:embed="rId2" cstate="print"/>
          <a:srcRect t="21065" b="13110"/>
          <a:stretch>
            <a:fillRect/>
          </a:stretch>
        </p:blipFill>
        <p:spPr bwMode="auto">
          <a:xfrm>
            <a:off x="457200" y="457200"/>
            <a:ext cx="7239000" cy="3573644"/>
          </a:xfrm>
          <a:prstGeom prst="rect">
            <a:avLst/>
          </a:prstGeom>
          <a:noFill/>
        </p:spPr>
      </p:pic>
      <p:pic>
        <p:nvPicPr>
          <p:cNvPr id="46083" name="Picture 3" descr="E:\DR TUAN\CASE REPORT-HINH ANH\U PHOI DI CAN NAO\DSCN1995.JPG"/>
          <p:cNvPicPr>
            <a:picLocks noChangeAspect="1" noChangeArrowheads="1"/>
          </p:cNvPicPr>
          <p:nvPr/>
        </p:nvPicPr>
        <p:blipFill>
          <a:blip r:embed="rId3" cstate="print"/>
          <a:srcRect l="13228" t="10171" r="14010" b="13234"/>
          <a:stretch>
            <a:fillRect/>
          </a:stretch>
        </p:blipFill>
        <p:spPr bwMode="auto">
          <a:xfrm>
            <a:off x="4495800" y="3188369"/>
            <a:ext cx="4648200" cy="366963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9600" y="5410200"/>
            <a:ext cx="342900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U </a:t>
            </a:r>
            <a:r>
              <a:rPr lang="en-US" sz="2800" dirty="0" err="1">
                <a:solidFill>
                  <a:srgbClr val="0070C0"/>
                </a:solidFill>
              </a:rPr>
              <a:t>phoåi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di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caên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naõo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F44782-E49C-49B4-87C0-F3F0C946FF62}" type="datetime1">
              <a:rPr lang="vi-VN" smtClean="0"/>
              <a:t>24/06/2020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 descr="DSC07844"/>
          <p:cNvPicPr>
            <a:picLocks noChangeAspect="1" noChangeArrowheads="1"/>
          </p:cNvPicPr>
          <p:nvPr/>
        </p:nvPicPr>
        <p:blipFill>
          <a:blip r:embed="rId2"/>
          <a:srcRect l="13234" t="5049" r="14255" b="9163"/>
          <a:stretch>
            <a:fillRect/>
          </a:stretch>
        </p:blipFill>
        <p:spPr bwMode="auto">
          <a:xfrm>
            <a:off x="838200" y="381000"/>
            <a:ext cx="42672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6"/>
          <p:cNvSpPr txBox="1">
            <a:spLocks noChangeArrowheads="1"/>
          </p:cNvSpPr>
          <p:nvPr/>
        </p:nvSpPr>
        <p:spPr bwMode="auto">
          <a:xfrm>
            <a:off x="4495800" y="48006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1748" name="Picture 7" descr="DSC07731"/>
          <p:cNvPicPr>
            <a:picLocks noChangeAspect="1" noChangeArrowheads="1"/>
          </p:cNvPicPr>
          <p:nvPr/>
        </p:nvPicPr>
        <p:blipFill>
          <a:blip r:embed="rId3" cstate="print"/>
          <a:srcRect l="20383" t="7773" r="18341" b="13248"/>
          <a:stretch>
            <a:fillRect/>
          </a:stretch>
        </p:blipFill>
        <p:spPr bwMode="auto">
          <a:xfrm>
            <a:off x="4495800" y="1828800"/>
            <a:ext cx="4114800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" y="5943600"/>
            <a:ext cx="525780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Bn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nöõ</a:t>
            </a:r>
            <a:r>
              <a:rPr lang="en-US" dirty="0">
                <a:solidFill>
                  <a:srgbClr val="0070C0"/>
                </a:solidFill>
              </a:rPr>
              <a:t> 55 </a:t>
            </a:r>
            <a:r>
              <a:rPr lang="en-US" dirty="0" err="1">
                <a:solidFill>
                  <a:srgbClr val="0070C0"/>
                </a:solidFill>
              </a:rPr>
              <a:t>tuoåi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>
                <a:solidFill>
                  <a:srgbClr val="0070C0"/>
                </a:solidFill>
              </a:rPr>
              <a:t>ñieác</a:t>
            </a:r>
            <a:r>
              <a:rPr lang="en-US" dirty="0">
                <a:solidFill>
                  <a:srgbClr val="0070C0"/>
                </a:solidFill>
              </a:rPr>
              <a:t> tai </a:t>
            </a:r>
            <a:r>
              <a:rPr lang="en-US" dirty="0" err="1">
                <a:solidFill>
                  <a:srgbClr val="0070C0"/>
                </a:solidFill>
              </a:rPr>
              <a:t>traùi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7D982A-6BC8-484D-A96C-CB952CEBEBB1}" type="datetime1">
              <a:rPr lang="vi-VN" smtClean="0"/>
              <a:t>24/06/2020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>
    <p:whee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AutoShape 2"/>
          <p:cNvSpPr>
            <a:spLocks noGrp="1" noChangeAspect="1" noChangeArrowheads="1"/>
          </p:cNvSpPr>
          <p:nvPr>
            <p:ph type="title"/>
          </p:nvPr>
        </p:nvSpPr>
        <p:spPr>
          <a:xfrm>
            <a:off x="2971800" y="2819400"/>
            <a:ext cx="3505200" cy="66294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i="1">
                <a:latin typeface="VNI-Times" pitchFamily="2" charset="0"/>
              </a:rPr>
              <a:t>Brainstem gliomas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 l="3615" t="1245" r="3615" b="2879"/>
          <a:stretch>
            <a:fillRect/>
          </a:stretch>
        </p:blipFill>
        <p:spPr bwMode="auto">
          <a:xfrm>
            <a:off x="1981200" y="609600"/>
            <a:ext cx="5181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895600" y="6172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thân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não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DA6E32-8D06-484B-B57E-77893AFBE553}" type="datetime1">
              <a:rPr lang="vi-VN" smtClean="0"/>
              <a:t>24/06/2020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533400"/>
            <a:ext cx="7772400" cy="45720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070C0"/>
                </a:solidFill>
                <a:latin typeface="VNI-Times" pitchFamily="2" charset="0"/>
                <a:cs typeface="Arial" pitchFamily="34" charset="0"/>
              </a:rPr>
              <a:t>1. ÑAÏI CÖÔNG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Khoái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choaùn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choå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trong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soï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nhieàu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nguoàn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goác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khaùc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nhau</a:t>
            </a:r>
            <a:r>
              <a:rPr lang="en-US" dirty="0">
                <a:latin typeface="VNI-Times" pitchFamily="2" charset="0"/>
                <a:cs typeface="Arial" pitchFamily="34" charset="0"/>
              </a:rPr>
              <a:t>: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moâ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naõo</a:t>
            </a:r>
            <a:r>
              <a:rPr lang="en-US" dirty="0">
                <a:latin typeface="VNI-Times" pitchFamily="2" charset="0"/>
                <a:cs typeface="Arial" pitchFamily="34" charset="0"/>
              </a:rPr>
              <a:t>,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maøng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naõo</a:t>
            </a:r>
            <a:r>
              <a:rPr lang="en-US" dirty="0">
                <a:latin typeface="VNI-Times" pitchFamily="2" charset="0"/>
                <a:cs typeface="Arial" pitchFamily="34" charset="0"/>
              </a:rPr>
              <a:t>,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daây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thaàn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kinh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soï</a:t>
            </a:r>
            <a:r>
              <a:rPr lang="en-US" dirty="0">
                <a:latin typeface="VNI-Times" pitchFamily="2" charset="0"/>
                <a:cs typeface="Arial" pitchFamily="34" charset="0"/>
              </a:rPr>
              <a:t>,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maïch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maùu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vaø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caùc</a:t>
            </a:r>
            <a:r>
              <a:rPr lang="en-US" dirty="0">
                <a:latin typeface="VNI-Times" pitchFamily="2" charset="0"/>
                <a:cs typeface="Arial" pitchFamily="34" charset="0"/>
              </a:rPr>
              <a:t> u di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caên</a:t>
            </a:r>
            <a:endParaRPr lang="en-US" dirty="0">
              <a:latin typeface="VNI-Times" pitchFamily="2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err="1">
                <a:latin typeface="VNI-Times" pitchFamily="2" charset="0"/>
                <a:cs typeface="Arial" pitchFamily="34" charset="0"/>
              </a:rPr>
              <a:t>Bieåu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hieän</a:t>
            </a:r>
            <a:r>
              <a:rPr lang="en-US" dirty="0">
                <a:latin typeface="VNI-Times" pitchFamily="2" charset="0"/>
                <a:cs typeface="Arial" pitchFamily="34" charset="0"/>
              </a:rPr>
              <a:t> LS: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hoäi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chöùng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TALNSï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vaø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trieäu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chöùng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thaàn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kinh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cuïc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boä</a:t>
            </a:r>
            <a:endParaRPr lang="en-US" dirty="0">
              <a:latin typeface="VNI-Times" pitchFamily="2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Hieän</a:t>
            </a:r>
            <a:r>
              <a:rPr lang="en-US" dirty="0">
                <a:latin typeface="VNI-Times" pitchFamily="2" charset="0"/>
                <a:cs typeface="Arial" pitchFamily="34" charset="0"/>
              </a:rPr>
              <a:t> nay,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chaån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ñoaùn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sôùm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nhôø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nhöõng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kỹ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thuaät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môùi</a:t>
            </a:r>
            <a:r>
              <a:rPr lang="en-US" dirty="0">
                <a:latin typeface="VNI-Times" pitchFamily="2" charset="0"/>
                <a:cs typeface="Arial" pitchFamily="34" charset="0"/>
              </a:rPr>
              <a:t>: CT-SCANNER, MRI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Coù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nhieàu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phöông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phaùp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ñieàu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trò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khaùc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nhau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</a:p>
          <a:p>
            <a:pPr algn="just"/>
            <a:endParaRPr lang="en-US" sz="28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B2ACEE-7325-4AAC-B1C6-D3A2DCBCEDAA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DR TUAN\CASE REPORT-HINH ANH\ADENOMA TUYEN YEN\U TUYEN YEN-DIEP\hinh chup 069.jpg"/>
          <p:cNvPicPr>
            <a:picLocks noChangeAspect="1" noChangeArrowheads="1"/>
          </p:cNvPicPr>
          <p:nvPr/>
        </p:nvPicPr>
        <p:blipFill>
          <a:blip r:embed="rId2"/>
          <a:srcRect l="56104" t="17464" b="20685"/>
          <a:stretch>
            <a:fillRect/>
          </a:stretch>
        </p:blipFill>
        <p:spPr bwMode="auto">
          <a:xfrm>
            <a:off x="690562" y="2514600"/>
            <a:ext cx="4110038" cy="4343400"/>
          </a:xfrm>
          <a:prstGeom prst="rect">
            <a:avLst/>
          </a:prstGeom>
          <a:noFill/>
        </p:spPr>
      </p:pic>
      <p:pic>
        <p:nvPicPr>
          <p:cNvPr id="45059" name="Picture 3" descr="E:\DR TUAN\CASE REPORT-HINH ANH\ADENOMA TUYEN YEN\U TUYEN YEN-DIEP\hinh chup 067.jpg"/>
          <p:cNvPicPr>
            <a:picLocks noChangeAspect="1" noChangeArrowheads="1"/>
          </p:cNvPicPr>
          <p:nvPr/>
        </p:nvPicPr>
        <p:blipFill>
          <a:blip r:embed="rId3"/>
          <a:srcRect l="53662" t="10953" b="20685"/>
          <a:stretch>
            <a:fillRect/>
          </a:stretch>
        </p:blipFill>
        <p:spPr bwMode="auto">
          <a:xfrm>
            <a:off x="4876800" y="2561524"/>
            <a:ext cx="3883025" cy="4296476"/>
          </a:xfrm>
          <a:prstGeom prst="rect">
            <a:avLst/>
          </a:prstGeom>
          <a:noFill/>
        </p:spPr>
      </p:pic>
      <p:pic>
        <p:nvPicPr>
          <p:cNvPr id="45060" name="Picture 4" descr="E:\DR TUAN\CASE REPORT-HINH ANH\ADENOMA TUYEN YEN\U TUYEN YEN-DIEP\DSCN0467.JPG"/>
          <p:cNvPicPr>
            <a:picLocks noChangeAspect="1" noChangeArrowheads="1"/>
          </p:cNvPicPr>
          <p:nvPr/>
        </p:nvPicPr>
        <p:blipFill>
          <a:blip r:embed="rId4" cstate="print"/>
          <a:srcRect l="3611" t="19091" b="35334"/>
          <a:stretch>
            <a:fillRect/>
          </a:stretch>
        </p:blipFill>
        <p:spPr bwMode="auto">
          <a:xfrm>
            <a:off x="1447800" y="228600"/>
            <a:ext cx="6446383" cy="22860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B1E282-EC2C-4773-8715-0BE606B4754C}" type="datetime1">
              <a:rPr lang="vi-VN" smtClean="0"/>
              <a:t>24/06/2020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E:\DR TUAN\CASE REPORT-HINH ANH\ADENOMA TUYEN YEN\U TY-APOLEPXY\DSCN2023.JPG"/>
          <p:cNvPicPr>
            <a:picLocks noChangeAspect="1" noChangeArrowheads="1"/>
          </p:cNvPicPr>
          <p:nvPr/>
        </p:nvPicPr>
        <p:blipFill>
          <a:blip r:embed="rId2" cstate="print"/>
          <a:srcRect l="8416" t="25429" r="51897" b="13512"/>
          <a:stretch>
            <a:fillRect/>
          </a:stretch>
        </p:blipFill>
        <p:spPr bwMode="auto">
          <a:xfrm>
            <a:off x="228600" y="152400"/>
            <a:ext cx="3302000" cy="3810000"/>
          </a:xfrm>
          <a:prstGeom prst="rect">
            <a:avLst/>
          </a:prstGeom>
          <a:noFill/>
        </p:spPr>
      </p:pic>
      <p:pic>
        <p:nvPicPr>
          <p:cNvPr id="99331" name="Picture 3" descr="E:\DR TUAN\CASE REPORT-HINH ANH\ADENOMA TUYEN YEN\U TY-APOLEPXY\DSCN2031.JPG"/>
          <p:cNvPicPr>
            <a:picLocks noChangeAspect="1" noChangeArrowheads="1"/>
          </p:cNvPicPr>
          <p:nvPr/>
        </p:nvPicPr>
        <p:blipFill>
          <a:blip r:embed="rId3" cstate="print"/>
          <a:srcRect l="23563" t="5526" r="9970" b="5847"/>
          <a:stretch>
            <a:fillRect/>
          </a:stretch>
        </p:blipFill>
        <p:spPr bwMode="auto">
          <a:xfrm>
            <a:off x="2438400" y="1524000"/>
            <a:ext cx="3505200" cy="3505200"/>
          </a:xfrm>
          <a:prstGeom prst="rect">
            <a:avLst/>
          </a:prstGeom>
          <a:noFill/>
        </p:spPr>
      </p:pic>
      <p:pic>
        <p:nvPicPr>
          <p:cNvPr id="99332" name="Picture 4" descr="E:\DR TUAN\CASE REPORT-HINH ANH\ADENOMA TUYEN YEN\U TY-APOLEPXY\DSCN2034.JPG"/>
          <p:cNvPicPr>
            <a:picLocks noChangeAspect="1" noChangeArrowheads="1"/>
          </p:cNvPicPr>
          <p:nvPr/>
        </p:nvPicPr>
        <p:blipFill>
          <a:blip r:embed="rId4" cstate="print"/>
          <a:srcRect l="14061" t="9918" r="24063" b="10632"/>
          <a:stretch>
            <a:fillRect/>
          </a:stretch>
        </p:blipFill>
        <p:spPr bwMode="auto">
          <a:xfrm>
            <a:off x="4800600" y="2667000"/>
            <a:ext cx="4114800" cy="39624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62000" y="54864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tuyến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yên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D4F91B-8117-42AF-A16F-DC75390474BC}" type="datetime1">
              <a:rPr lang="vi-VN" smtClean="0"/>
              <a:t>24/06/2020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1143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70C0"/>
                </a:solidFill>
                <a:latin typeface="VNI-Times" pitchFamily="2" charset="0"/>
              </a:rPr>
              <a:t>4. ÑIEÀU TRÒ U NAÕO</a:t>
            </a:r>
            <a:endParaRPr lang="en-US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2743200"/>
            <a:ext cx="7772400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 err="1">
                <a:latin typeface="VNI-Times" pitchFamily="2" charset="0"/>
              </a:rPr>
              <a:t>Ñieàu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trò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phuø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naõo</a:t>
            </a:r>
            <a:r>
              <a:rPr lang="en-US" sz="2800" dirty="0">
                <a:latin typeface="VNI-Times" pitchFamily="2" charset="0"/>
              </a:rPr>
              <a:t> do u: corticosteroid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 err="1">
                <a:latin typeface="VNI-Times" pitchFamily="2" charset="0"/>
              </a:rPr>
              <a:t>Phaãu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thuaät</a:t>
            </a:r>
            <a:endParaRPr lang="en-US" sz="2800" dirty="0">
              <a:latin typeface="VNI-Times" pitchFamily="2" charset="0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 err="1">
                <a:latin typeface="VNI-Times" pitchFamily="2" charset="0"/>
              </a:rPr>
              <a:t>Xaï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trò</a:t>
            </a:r>
            <a:endParaRPr lang="en-US" sz="2800" dirty="0">
              <a:latin typeface="VNI-Times" pitchFamily="2" charset="0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 err="1">
                <a:latin typeface="VNI-Times" pitchFamily="2" charset="0"/>
              </a:rPr>
              <a:t>Hoùa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trò</a:t>
            </a:r>
            <a:endParaRPr lang="en-US" sz="2800" dirty="0">
              <a:latin typeface="VNI-Times" pitchFamily="2" charset="0"/>
            </a:endParaRPr>
          </a:p>
          <a:p>
            <a:pPr eaLnBrk="1" hangingPunct="1"/>
            <a:endParaRPr lang="en-US" dirty="0">
              <a:solidFill>
                <a:schemeClr val="folHlink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8F76AF-FED1-4F37-8BE1-CA8295384898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animBg="1" autoUpdateAnimBg="0"/>
      <p:bldP spid="115715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: Corticoid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295400"/>
            <a:ext cx="8229600" cy="4759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400" dirty="0">
              <a:solidFill>
                <a:schemeClr val="folHlink"/>
              </a:solidFill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Hieäu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quaû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caên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hôn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tieân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phaùt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Ñaëc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bieät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höõu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ích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gñ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tröôùc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vaø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sau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phaãu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thuaät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Cô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cheá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quanh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laø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vaän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maïch</a:t>
            </a:r>
            <a:r>
              <a:rPr lang="en-US" sz="2400" dirty="0">
                <a:latin typeface="VNI-Times" pitchFamily="2" charset="0"/>
              </a:rPr>
              <a:t>, corticoid </a:t>
            </a:r>
            <a:r>
              <a:rPr lang="en-US" sz="2400" dirty="0" err="1">
                <a:latin typeface="VNI-Times" pitchFamily="2" charset="0"/>
              </a:rPr>
              <a:t>laøm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oån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ñònh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choã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noái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tb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noäi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moâ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maïch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vaø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giaûm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tính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thaám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maïch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maùu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TD </a:t>
            </a:r>
            <a:r>
              <a:rPr lang="en-US" sz="2400" dirty="0" err="1">
                <a:latin typeface="VNI-Times" pitchFamily="2" charset="0"/>
              </a:rPr>
              <a:t>baét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ñaàu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trong</a:t>
            </a:r>
            <a:r>
              <a:rPr lang="en-US" sz="2400" dirty="0">
                <a:latin typeface="VNI-Times" pitchFamily="2" charset="0"/>
              </a:rPr>
              <a:t> 24-48h, </a:t>
            </a:r>
            <a:r>
              <a:rPr lang="en-US" sz="2400" dirty="0" err="1">
                <a:latin typeface="VNI-Times" pitchFamily="2" charset="0"/>
              </a:rPr>
              <a:t>ñænh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ngaøy</a:t>
            </a:r>
            <a:r>
              <a:rPr lang="en-US" sz="2400" dirty="0">
                <a:latin typeface="VNI-Times" pitchFamily="2" charset="0"/>
              </a:rPr>
              <a:t> 4, 5, td </a:t>
            </a:r>
            <a:r>
              <a:rPr lang="en-US" sz="2400" dirty="0" err="1">
                <a:latin typeface="VNI-Times" pitchFamily="2" charset="0"/>
              </a:rPr>
              <a:t>keùo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daøi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vaøi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tuaàn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Khoâng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phuï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thuoäc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loaïi</a:t>
            </a:r>
            <a:r>
              <a:rPr lang="en-US" sz="2400" dirty="0">
                <a:latin typeface="VNI-Times" pitchFamily="2" charset="0"/>
              </a:rPr>
              <a:t> corticoid, </a:t>
            </a:r>
            <a:r>
              <a:rPr lang="en-US" sz="2400" dirty="0" err="1">
                <a:latin typeface="VNI-Times" pitchFamily="2" charset="0"/>
              </a:rPr>
              <a:t>mieãn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töông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ñöông</a:t>
            </a:r>
            <a:r>
              <a:rPr lang="en-US" sz="2400" dirty="0">
                <a:latin typeface="VNI-Times" pitchFamily="2" charset="0"/>
              </a:rPr>
              <a:t>. </a:t>
            </a:r>
            <a:r>
              <a:rPr lang="en-US" sz="2400" dirty="0" err="1">
                <a:latin typeface="VNI-Times" pitchFamily="2" charset="0"/>
              </a:rPr>
              <a:t>Dexamethaxone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choïn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vì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ít</a:t>
            </a:r>
            <a:r>
              <a:rPr lang="en-US" sz="2400" dirty="0">
                <a:latin typeface="VNI-Times" pitchFamily="2" charset="0"/>
              </a:rPr>
              <a:t> td </a:t>
            </a:r>
            <a:r>
              <a:rPr lang="en-US" sz="2400" dirty="0" err="1">
                <a:latin typeface="VNI-Times" pitchFamily="2" charset="0"/>
              </a:rPr>
              <a:t>phuï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giöõ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muoái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nöôùc</a:t>
            </a:r>
            <a:endParaRPr lang="en-US" sz="24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B15EF7-CB6F-4A83-B9FA-CEE29656CF49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: Corticoid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600200"/>
            <a:ext cx="8229600" cy="4759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400" dirty="0">
              <a:solidFill>
                <a:schemeClr val="folHlink"/>
              </a:solidFill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dirty="0" err="1">
                <a:latin typeface="VNI-Times" pitchFamily="2" charset="0"/>
              </a:rPr>
              <a:t>Lieàu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khôûi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ñaàu</a:t>
            </a:r>
            <a:r>
              <a:rPr lang="en-US" dirty="0">
                <a:latin typeface="VNI-Times" pitchFamily="2" charset="0"/>
              </a:rPr>
              <a:t>: </a:t>
            </a:r>
            <a:r>
              <a:rPr lang="en-US" dirty="0" err="1">
                <a:latin typeface="VNI-Times" pitchFamily="2" charset="0"/>
              </a:rPr>
              <a:t>Dexa</a:t>
            </a:r>
            <a:r>
              <a:rPr lang="en-US" dirty="0">
                <a:latin typeface="VNI-Times" pitchFamily="2" charset="0"/>
              </a:rPr>
              <a:t> 4-6mg x4/</a:t>
            </a:r>
            <a:r>
              <a:rPr lang="en-US" dirty="0" err="1">
                <a:latin typeface="VNI-Times" pitchFamily="2" charset="0"/>
              </a:rPr>
              <a:t>ngaøy</a:t>
            </a:r>
            <a:r>
              <a:rPr lang="en-US" dirty="0">
                <a:latin typeface="VNI-Times" pitchFamily="2" charset="0"/>
              </a:rPr>
              <a:t> PO/IV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 err="1">
                <a:latin typeface="VNI-Times" pitchFamily="2" charset="0"/>
              </a:rPr>
              <a:t>Lieàu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cao</a:t>
            </a:r>
            <a:r>
              <a:rPr lang="en-US" dirty="0">
                <a:latin typeface="VNI-Times" pitchFamily="2" charset="0"/>
              </a:rPr>
              <a:t>: </a:t>
            </a:r>
            <a:r>
              <a:rPr lang="en-US" dirty="0" err="1">
                <a:latin typeface="VNI-Times" pitchFamily="2" charset="0"/>
              </a:rPr>
              <a:t>vôùi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ngöôøi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beänh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nguy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kòch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khoâng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ñaùp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öùng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lieàu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thoâng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thöôøng</a:t>
            </a:r>
            <a:r>
              <a:rPr lang="en-US" dirty="0">
                <a:latin typeface="VNI-Times" pitchFamily="2" charset="0"/>
              </a:rPr>
              <a:t>: 10mg/4h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 err="1">
                <a:latin typeface="VNI-Times" pitchFamily="2" charset="0"/>
              </a:rPr>
              <a:t>Ngöôøi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ñang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duøng</a:t>
            </a:r>
            <a:r>
              <a:rPr lang="en-US" dirty="0">
                <a:latin typeface="VNI-Times" pitchFamily="2" charset="0"/>
              </a:rPr>
              <a:t> corticoid </a:t>
            </a:r>
            <a:r>
              <a:rPr lang="en-US" dirty="0" err="1">
                <a:latin typeface="VNI-Times" pitchFamily="2" charset="0"/>
              </a:rPr>
              <a:t>saün</a:t>
            </a:r>
            <a:r>
              <a:rPr lang="en-US" dirty="0">
                <a:latin typeface="VNI-Times" pitchFamily="2" charset="0"/>
              </a:rPr>
              <a:t>: </a:t>
            </a:r>
            <a:r>
              <a:rPr lang="en-US" dirty="0" err="1">
                <a:latin typeface="VNI-Times" pitchFamily="2" charset="0"/>
              </a:rPr>
              <a:t>gaáp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ñoâi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lieàu</a:t>
            </a:r>
            <a:endParaRPr lang="en-US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dirty="0" err="1">
                <a:latin typeface="VNI-Times" pitchFamily="2" charset="0"/>
              </a:rPr>
              <a:t>Thôøi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gian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ñieàu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trò</a:t>
            </a:r>
            <a:r>
              <a:rPr lang="en-US" dirty="0">
                <a:latin typeface="VNI-Times" pitchFamily="2" charset="0"/>
              </a:rPr>
              <a:t>: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ñaëc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hieäu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giaûm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daàn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roài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ngöng</a:t>
            </a:r>
            <a:endParaRPr lang="en-US" sz="2400" dirty="0">
              <a:latin typeface="VNI-Times" pitchFamily="2" charset="0"/>
            </a:endParaRPr>
          </a:p>
          <a:p>
            <a:pPr lvl="2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Khoâng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ñaëc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hieäu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leä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thuoäc</a:t>
            </a:r>
            <a:r>
              <a:rPr lang="en-US" sz="2400" dirty="0">
                <a:latin typeface="VNI-Times" pitchFamily="2" charset="0"/>
              </a:rPr>
              <a:t> steroid, </a:t>
            </a:r>
            <a:r>
              <a:rPr lang="en-US" sz="2400" dirty="0" err="1">
                <a:latin typeface="VNI-Times" pitchFamily="2" charset="0"/>
              </a:rPr>
              <a:t>cho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ñeán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khi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khoâng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taùc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duïng</a:t>
            </a:r>
            <a:r>
              <a:rPr lang="en-US" sz="2400" dirty="0">
                <a:latin typeface="VNI-Times" pitchFamily="2" charset="0"/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F42D92-955E-44BB-B10F-B24A56E3A304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: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Phaãu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thuaät</a:t>
            </a:r>
            <a:endParaRPr lang="en-US" sz="40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752600"/>
            <a:ext cx="8229600" cy="47593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latin typeface="VNI-Times" pitchFamily="2" charset="0"/>
              </a:rPr>
              <a:t>Baét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buoäc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phaûi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xaùc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ñònh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giaûi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phaãu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beänh</a:t>
            </a:r>
            <a:r>
              <a:rPr lang="en-US" sz="2400" dirty="0">
                <a:latin typeface="VNI-Times" pitchFamily="2" charset="0"/>
              </a:rPr>
              <a:t> (</a:t>
            </a:r>
            <a:r>
              <a:rPr lang="en-US" sz="2400" dirty="0" err="1">
                <a:latin typeface="VNI-Times" pitchFamily="2" charset="0"/>
              </a:rPr>
              <a:t>hình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aûnh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chæ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gôïi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yù</a:t>
            </a:r>
            <a:r>
              <a:rPr lang="en-US" sz="2400" dirty="0">
                <a:latin typeface="VNI-Times" pitchFamily="2" charset="0"/>
              </a:rPr>
              <a:t>): </a:t>
            </a:r>
            <a:r>
              <a:rPr lang="en-US" sz="2400" dirty="0" err="1">
                <a:latin typeface="VNI-Times" pitchFamily="2" charset="0"/>
              </a:rPr>
              <a:t>traùnh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nhaàn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laãn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giuùp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tieân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löôïng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chæ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ñònh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xaï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hoaù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latin typeface="VNI-Times" pitchFamily="2" charset="0"/>
              </a:rPr>
              <a:t>Phuïc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hoài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naêng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thaàn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kinh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neáu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tröïc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tieáp</a:t>
            </a:r>
            <a:r>
              <a:rPr lang="en-US" sz="2400" dirty="0">
                <a:latin typeface="VNI-Times" pitchFamily="2" charset="0"/>
              </a:rPr>
              <a:t> do u </a:t>
            </a:r>
            <a:r>
              <a:rPr lang="en-US" sz="2400" dirty="0" err="1">
                <a:latin typeface="VNI-Times" pitchFamily="2" charset="0"/>
              </a:rPr>
              <a:t>khoù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hoài</a:t>
            </a:r>
            <a:r>
              <a:rPr lang="en-US" sz="2400" dirty="0">
                <a:latin typeface="VNI-Times" pitchFamily="2" charset="0"/>
              </a:rPr>
              <a:t>; </a:t>
            </a:r>
            <a:r>
              <a:rPr lang="en-US" sz="2400" dirty="0" err="1">
                <a:latin typeface="VNI-Times" pitchFamily="2" charset="0"/>
              </a:rPr>
              <a:t>neáu</a:t>
            </a:r>
            <a:r>
              <a:rPr lang="en-US" sz="2400" dirty="0">
                <a:latin typeface="VNI-Times" pitchFamily="2" charset="0"/>
              </a:rPr>
              <a:t> do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cheøn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eùp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hoài</a:t>
            </a:r>
            <a:endParaRPr lang="en-US" sz="2400" dirty="0">
              <a:latin typeface="VNI-Times" pitchFamily="2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latin typeface="VNI-Times" pitchFamily="2" charset="0"/>
              </a:rPr>
              <a:t>Khaû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naêng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chöõa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laønh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nhieàu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ngoaøi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moå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laáy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heát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raát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ít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trong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laáy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heát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hoaëc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chöõa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laønh</a:t>
            </a:r>
            <a:r>
              <a:rPr lang="en-US" dirty="0">
                <a:solidFill>
                  <a:schemeClr val="folHlink"/>
                </a:solidFill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DDE06-928B-4D21-8490-E1A71CF0C7A9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Caùc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phöông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tieän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caàn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thieát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cho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phaãu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thuaät</a:t>
            </a:r>
            <a:r>
              <a:rPr lang="en-US" sz="2800" dirty="0">
                <a:solidFill>
                  <a:srgbClr val="FF0000"/>
                </a:solidFill>
              </a:rPr>
              <a:t> u </a:t>
            </a:r>
            <a:r>
              <a:rPr lang="en-US" sz="2800" dirty="0" err="1">
                <a:solidFill>
                  <a:srgbClr val="FF0000"/>
                </a:solidFill>
              </a:rPr>
              <a:t>naõo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905000"/>
            <a:ext cx="6781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Kính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hieån</a:t>
            </a:r>
            <a:r>
              <a:rPr lang="en-US" sz="2800" b="0" dirty="0">
                <a:solidFill>
                  <a:schemeClr val="tx1"/>
                </a:solidFill>
              </a:rPr>
              <a:t> vi </a:t>
            </a:r>
            <a:r>
              <a:rPr lang="en-US" sz="2800" b="0" dirty="0" err="1">
                <a:solidFill>
                  <a:schemeClr val="tx1"/>
                </a:solidFill>
              </a:rPr>
              <a:t>phaãu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thuaät</a:t>
            </a:r>
            <a:endParaRPr lang="en-US" sz="28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Heä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thoáng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ñònh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vò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phaãu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thuaät</a:t>
            </a:r>
            <a:r>
              <a:rPr lang="en-US" sz="2800" b="0" dirty="0">
                <a:solidFill>
                  <a:schemeClr val="tx1"/>
                </a:solidFill>
              </a:rPr>
              <a:t> (Navigation)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Maùy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caét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huùt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sieâu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aâm</a:t>
            </a:r>
            <a:r>
              <a:rPr lang="en-US" sz="2800" b="0" dirty="0">
                <a:solidFill>
                  <a:schemeClr val="tx1"/>
                </a:solidFill>
              </a:rPr>
              <a:t> (CUSA)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Noäi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soi</a:t>
            </a:r>
            <a:endParaRPr lang="en-US" sz="28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Heä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thoáng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theo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doõi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trong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luùc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moå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15F8E-F2A9-43BD-ABF8-1BAE74390D24}" type="datetime1">
              <a:rPr lang="vi-VN" smtClean="0"/>
              <a:t>24/06/2020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 descr="E:\NGUYEN TRI PHUONG\MO NAVIGATION\HOANG THI THANH\PatientOID_0_20111017T194911_998490\SnapShotPNGOID_6_20111017T213405_78183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3040" y="2057401"/>
            <a:ext cx="7376160" cy="4610100"/>
          </a:xfrm>
          <a:prstGeom prst="rect">
            <a:avLst/>
          </a:prstGeom>
          <a:noFill/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/>
          <a:srcRect l="32188" t="17000" r="30312" b="23000"/>
          <a:stretch>
            <a:fillRect/>
          </a:stretch>
        </p:blipFill>
        <p:spPr bwMode="auto">
          <a:xfrm>
            <a:off x="685800" y="4572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01E7D7-3EE5-47A6-9B9A-D37C85C1AE96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6" name="Picture 2" descr="E:\NGUYEN TRI PHUONG\MO NAVIGATION\ARCHIVE_3\PatientOID_0_20140519T201233_398612\SnapShotPNGOID_10_20140520T201609_515927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717280" cy="54483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09C09F-EF82-4681-BD50-BB48BA2713F6}" type="datetime1">
              <a:rPr lang="vi-VN" smtClean="0"/>
              <a:t>24/06/2020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E:\NGUYEN TRI PHUONG\HINH MO-NAVIGATION-10-2011\DSCN32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01266"/>
            <a:ext cx="7315199" cy="5486108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AECDCE-A41C-4D25-A679-93F2CD7022F2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364188"/>
            <a:ext cx="7848600" cy="601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0" dirty="0">
                <a:solidFill>
                  <a:schemeClr val="tx1"/>
                </a:solidFill>
              </a:rPr>
              <a:t>ÔÛ </a:t>
            </a:r>
            <a:r>
              <a:rPr lang="en-US" sz="2600" b="0" dirty="0" err="1">
                <a:solidFill>
                  <a:schemeClr val="tx1"/>
                </a:solidFill>
              </a:rPr>
              <a:t>ngöôøi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tröôûng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thaønh</a:t>
            </a:r>
            <a:r>
              <a:rPr lang="en-US" sz="2600" b="0" dirty="0">
                <a:solidFill>
                  <a:schemeClr val="tx1"/>
                </a:solidFill>
              </a:rPr>
              <a:t>, u </a:t>
            </a:r>
            <a:r>
              <a:rPr lang="en-US" sz="2600" b="0" dirty="0" err="1">
                <a:solidFill>
                  <a:schemeClr val="tx1"/>
                </a:solidFill>
              </a:rPr>
              <a:t>nguyeân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phaùt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ôû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naõo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chieám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tæ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leä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nhoû</a:t>
            </a:r>
            <a:r>
              <a:rPr lang="en-US" sz="2600" b="0" dirty="0">
                <a:solidFill>
                  <a:schemeClr val="tx1"/>
                </a:solidFill>
              </a:rPr>
              <a:t>: 2-3% </a:t>
            </a:r>
            <a:r>
              <a:rPr lang="en-US" sz="2600" b="0" dirty="0" err="1">
                <a:solidFill>
                  <a:schemeClr val="tx1"/>
                </a:solidFill>
              </a:rPr>
              <a:t>trong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taát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caû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caùc</a:t>
            </a:r>
            <a:r>
              <a:rPr lang="en-US" sz="2600" b="0" dirty="0">
                <a:solidFill>
                  <a:schemeClr val="tx1"/>
                </a:solidFill>
              </a:rPr>
              <a:t> u </a:t>
            </a:r>
            <a:r>
              <a:rPr lang="en-US" sz="2600" b="0" dirty="0" err="1">
                <a:solidFill>
                  <a:schemeClr val="tx1"/>
                </a:solidFill>
              </a:rPr>
              <a:t>aùc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tính</a:t>
            </a:r>
            <a:r>
              <a:rPr lang="en-US" sz="2600" b="0" dirty="0">
                <a:solidFill>
                  <a:schemeClr val="tx1"/>
                </a:solidFill>
              </a:rPr>
              <a:t>, </a:t>
            </a:r>
            <a:r>
              <a:rPr lang="en-US" sz="2600" b="0" dirty="0" err="1">
                <a:solidFill>
                  <a:schemeClr val="tx1"/>
                </a:solidFill>
              </a:rPr>
              <a:t>vôùi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tæ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leä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môùi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maéc</a:t>
            </a:r>
            <a:r>
              <a:rPr lang="en-US" sz="2600" b="0" dirty="0">
                <a:solidFill>
                  <a:schemeClr val="tx1"/>
                </a:solidFill>
              </a:rPr>
              <a:t> 8-10/100.000 </a:t>
            </a:r>
            <a:r>
              <a:rPr lang="en-US" sz="2600" b="0" dirty="0" err="1">
                <a:solidFill>
                  <a:schemeClr val="tx1"/>
                </a:solidFill>
              </a:rPr>
              <a:t>daân</a:t>
            </a:r>
            <a:r>
              <a:rPr lang="en-US" sz="2600" b="0" dirty="0">
                <a:solidFill>
                  <a:schemeClr val="tx1"/>
                </a:solidFill>
              </a:rPr>
              <a:t> (</a:t>
            </a:r>
            <a:r>
              <a:rPr lang="en-US" sz="2600" b="0" dirty="0" err="1">
                <a:solidFill>
                  <a:schemeClr val="tx1"/>
                </a:solidFill>
              </a:rPr>
              <a:t>Chaâu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Aâu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vaø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Baéc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Myõ</a:t>
            </a:r>
            <a:r>
              <a:rPr lang="en-US" sz="2600" b="0" dirty="0">
                <a:solidFill>
                  <a:schemeClr val="tx1"/>
                </a:solidFill>
              </a:rPr>
              <a:t>)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0" dirty="0">
                <a:solidFill>
                  <a:schemeClr val="tx1"/>
                </a:solidFill>
              </a:rPr>
              <a:t>50% u </a:t>
            </a:r>
            <a:r>
              <a:rPr lang="en-US" sz="2600" b="0" dirty="0" err="1">
                <a:solidFill>
                  <a:schemeClr val="tx1"/>
                </a:solidFill>
              </a:rPr>
              <a:t>naõo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laø</a:t>
            </a:r>
            <a:r>
              <a:rPr lang="en-US" sz="2600" b="0" dirty="0">
                <a:solidFill>
                  <a:schemeClr val="tx1"/>
                </a:solidFill>
              </a:rPr>
              <a:t> u </a:t>
            </a:r>
            <a:r>
              <a:rPr lang="en-US" sz="2600" b="0" dirty="0" err="1">
                <a:solidFill>
                  <a:schemeClr val="tx1"/>
                </a:solidFill>
              </a:rPr>
              <a:t>di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caên</a:t>
            </a:r>
            <a:r>
              <a:rPr lang="en-US" sz="2600" b="0" dirty="0">
                <a:solidFill>
                  <a:schemeClr val="tx1"/>
                </a:solidFill>
              </a:rPr>
              <a:t> (</a:t>
            </a:r>
            <a:r>
              <a:rPr lang="en-US" sz="2600" b="0" dirty="0" err="1">
                <a:solidFill>
                  <a:schemeClr val="tx1"/>
                </a:solidFill>
              </a:rPr>
              <a:t>phoåi</a:t>
            </a:r>
            <a:r>
              <a:rPr lang="en-US" sz="2600" b="0" dirty="0">
                <a:solidFill>
                  <a:schemeClr val="tx1"/>
                </a:solidFill>
              </a:rPr>
              <a:t>, </a:t>
            </a:r>
            <a:r>
              <a:rPr lang="en-US" sz="2600" b="0" dirty="0" err="1">
                <a:solidFill>
                  <a:schemeClr val="tx1"/>
                </a:solidFill>
              </a:rPr>
              <a:t>vuù</a:t>
            </a:r>
            <a:r>
              <a:rPr lang="en-US" sz="2600" b="0" dirty="0">
                <a:solidFill>
                  <a:schemeClr val="tx1"/>
                </a:solidFill>
              </a:rPr>
              <a:t>, </a:t>
            </a:r>
            <a:r>
              <a:rPr lang="en-US" sz="2600" b="0" dirty="0" err="1">
                <a:solidFill>
                  <a:schemeClr val="tx1"/>
                </a:solidFill>
              </a:rPr>
              <a:t>ñöôøng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tieâu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hoùa</a:t>
            </a:r>
            <a:r>
              <a:rPr lang="en-US" sz="2600" b="0" dirty="0">
                <a:solidFill>
                  <a:schemeClr val="tx1"/>
                </a:solidFill>
              </a:rPr>
              <a:t>, melanoma, </a:t>
            </a:r>
            <a:r>
              <a:rPr lang="en-US" sz="2600" b="0" dirty="0" err="1">
                <a:solidFill>
                  <a:schemeClr val="tx1"/>
                </a:solidFill>
              </a:rPr>
              <a:t>tieàn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lieät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tuyeán</a:t>
            </a:r>
            <a:r>
              <a:rPr lang="en-US" sz="2600" b="0" dirty="0">
                <a:solidFill>
                  <a:schemeClr val="tx1"/>
                </a:solidFill>
              </a:rPr>
              <a:t>..)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0" dirty="0" err="1">
                <a:solidFill>
                  <a:schemeClr val="tx1"/>
                </a:solidFill>
              </a:rPr>
              <a:t>Ngaøy</a:t>
            </a:r>
            <a:r>
              <a:rPr lang="en-US" sz="2600" b="0" dirty="0">
                <a:solidFill>
                  <a:schemeClr val="tx1"/>
                </a:solidFill>
              </a:rPr>
              <a:t> nay </a:t>
            </a:r>
            <a:r>
              <a:rPr lang="en-US" sz="2600" b="0" dirty="0" err="1">
                <a:solidFill>
                  <a:schemeClr val="tx1"/>
                </a:solidFill>
              </a:rPr>
              <a:t>tæ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leä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naøy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ñang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gia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taêng</a:t>
            </a:r>
            <a:r>
              <a:rPr lang="en-US" sz="2600" b="0" dirty="0">
                <a:solidFill>
                  <a:schemeClr val="tx1"/>
                </a:solidFill>
              </a:rPr>
              <a:t> do </a:t>
            </a:r>
            <a:r>
              <a:rPr lang="en-US" sz="2600" b="0" dirty="0" err="1">
                <a:solidFill>
                  <a:schemeClr val="tx1"/>
                </a:solidFill>
              </a:rPr>
              <a:t>caùc</a:t>
            </a:r>
            <a:r>
              <a:rPr lang="en-US" sz="2600" b="0" dirty="0">
                <a:solidFill>
                  <a:schemeClr val="tx1"/>
                </a:solidFill>
              </a:rPr>
              <a:t> bn </a:t>
            </a:r>
            <a:r>
              <a:rPr lang="en-US" sz="2600" b="0" dirty="0" err="1">
                <a:solidFill>
                  <a:schemeClr val="tx1"/>
                </a:solidFill>
              </a:rPr>
              <a:t>ung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thö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coù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thôøi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gian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soáng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coøn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daøi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hôn</a:t>
            </a:r>
            <a:endParaRPr lang="en-US" sz="2600" b="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0" dirty="0" err="1">
                <a:solidFill>
                  <a:schemeClr val="tx1"/>
                </a:solidFill>
              </a:rPr>
              <a:t>Giaûi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maõ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gien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vaø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öùng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duïng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ñieàu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trò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truùng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ñích</a:t>
            </a:r>
            <a:endParaRPr lang="en-US" sz="2600" b="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buFont typeface="Wingdings"/>
              <a:buChar char="Ø"/>
            </a:pPr>
            <a:endParaRPr lang="en-US" sz="2600" b="0" dirty="0"/>
          </a:p>
          <a:p>
            <a:pPr algn="just">
              <a:lnSpc>
                <a:spcPct val="150000"/>
              </a:lnSpc>
              <a:buFont typeface="Wingdings"/>
              <a:buChar char="Ø"/>
            </a:pPr>
            <a:endParaRPr lang="en-US" sz="26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7620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ÑAÏI CÖÔNG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69EC1-A1C3-469C-AA83-391BFC80740A}" type="datetime1">
              <a:rPr lang="vi-VN" smtClean="0"/>
              <a:t>24/06/2020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: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Phaãu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thuaät</a:t>
            </a:r>
            <a:endParaRPr lang="en-US" sz="36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524000"/>
            <a:ext cx="8229600" cy="4987925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Nguy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cô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phaãu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thuaät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: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tuøy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Toång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traïng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beänh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keøm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theo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Vò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trí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khoái</a:t>
            </a:r>
            <a:r>
              <a:rPr lang="en-US" sz="2400" dirty="0">
                <a:latin typeface="VNI-Times" pitchFamily="2" charset="0"/>
              </a:rPr>
              <a:t> u: </a:t>
            </a:r>
            <a:r>
              <a:rPr lang="en-US" sz="2400" dirty="0" err="1">
                <a:latin typeface="VNI-Times" pitchFamily="2" charset="0"/>
              </a:rPr>
              <a:t>saâu</a:t>
            </a:r>
            <a:r>
              <a:rPr lang="en-US" sz="2400" dirty="0">
                <a:latin typeface="VNI-Times" pitchFamily="2" charset="0"/>
              </a:rPr>
              <a:t>/ </a:t>
            </a:r>
            <a:r>
              <a:rPr lang="en-US" sz="2400" dirty="0" err="1">
                <a:latin typeface="VNI-Times" pitchFamily="2" charset="0"/>
              </a:rPr>
              <a:t>noâng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vuøng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naêng</a:t>
            </a:r>
            <a:r>
              <a:rPr lang="en-US" sz="2400" dirty="0">
                <a:latin typeface="VNI-Times" pitchFamily="2" charset="0"/>
              </a:rPr>
              <a:t>/ </a:t>
            </a:r>
            <a:r>
              <a:rPr lang="en-US" sz="2400" dirty="0" err="1">
                <a:latin typeface="VNI-Times" pitchFamily="2" charset="0"/>
              </a:rPr>
              <a:t>vuøng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yeân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laëng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lieân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quan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maïch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maùu</a:t>
            </a:r>
            <a:r>
              <a:rPr lang="en-US" sz="2400" dirty="0">
                <a:latin typeface="VNI-Times" pitchFamily="2" charset="0"/>
              </a:rPr>
              <a:t>…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Kích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thöôùc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khoái</a:t>
            </a:r>
            <a:r>
              <a:rPr lang="en-US" sz="2400" dirty="0">
                <a:latin typeface="VNI-Times" pitchFamily="2" charset="0"/>
              </a:rPr>
              <a:t> u</a:t>
            </a:r>
          </a:p>
          <a:p>
            <a:pPr eaLnBrk="1" hangingPunct="1">
              <a:spcBef>
                <a:spcPct val="30000"/>
              </a:spcBef>
            </a:pP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Kyõ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thuaät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moå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: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400" dirty="0">
                <a:latin typeface="VNI-Times" pitchFamily="2" charset="0"/>
              </a:rPr>
              <a:t>Craniotomy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400" dirty="0">
                <a:latin typeface="VNI-Times" pitchFamily="2" charset="0"/>
              </a:rPr>
              <a:t>Stereotactic biopsy (u </a:t>
            </a:r>
            <a:r>
              <a:rPr lang="en-US" sz="2400" dirty="0" err="1">
                <a:latin typeface="VNI-Times" pitchFamily="2" charset="0"/>
              </a:rPr>
              <a:t>saâu</a:t>
            </a:r>
            <a:r>
              <a:rPr lang="en-US" sz="2400" dirty="0">
                <a:latin typeface="VNI-Times" pitchFamily="2" charset="0"/>
              </a:rPr>
              <a:t>; </a:t>
            </a:r>
            <a:r>
              <a:rPr lang="en-US" sz="2400" dirty="0" err="1">
                <a:latin typeface="VNI-Times" pitchFamily="2" charset="0"/>
              </a:rPr>
              <a:t>khoâng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</a:t>
            </a:r>
            <a:r>
              <a:rPr lang="en-US" sz="2400" dirty="0">
                <a:latin typeface="VNI-Times" pitchFamily="2" charset="0"/>
              </a:rPr>
              <a:t>/</a:t>
            </a:r>
            <a:r>
              <a:rPr lang="en-US" sz="2400" dirty="0" err="1">
                <a:latin typeface="VNI-Times" pitchFamily="2" charset="0"/>
              </a:rPr>
              <a:t>chöùng</a:t>
            </a:r>
            <a:r>
              <a:rPr lang="en-US" sz="2400" dirty="0">
                <a:latin typeface="VNI-Times" pitchFamily="2" charset="0"/>
              </a:rPr>
              <a:t> TK </a:t>
            </a:r>
            <a:r>
              <a:rPr lang="en-US" sz="2400" dirty="0" err="1">
                <a:latin typeface="VNI-Times" pitchFamily="2" charset="0"/>
              </a:rPr>
              <a:t>tröôùc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moå</a:t>
            </a:r>
            <a:r>
              <a:rPr lang="en-US" sz="2400" dirty="0">
                <a:latin typeface="VNI-Times" pitchFamily="2" charset="0"/>
              </a:rPr>
              <a:t>; </a:t>
            </a:r>
            <a:r>
              <a:rPr lang="en-US" sz="2400" dirty="0" err="1">
                <a:latin typeface="VNI-Times" pitchFamily="2" charset="0"/>
              </a:rPr>
              <a:t>nguy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cô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môû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soï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hôn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lôïi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ích</a:t>
            </a:r>
            <a:r>
              <a:rPr lang="en-US" sz="2400" dirty="0">
                <a:latin typeface="VNI-Times" pitchFamily="2" charset="0"/>
              </a:rPr>
              <a:t>)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Laáy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toaøn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chaån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ñoaùn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moâ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chính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xaùc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taêng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hieäu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quaû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xaï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hoaù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keát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hôïp</a:t>
            </a:r>
            <a:endParaRPr lang="en-US" sz="24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962380-5221-4E9D-B57F-47A6893BABF3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: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Phaãu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thuaät</a:t>
            </a:r>
            <a:endParaRPr lang="en-US" sz="40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676400"/>
            <a:ext cx="7772400" cy="3906838"/>
          </a:xfrm>
        </p:spPr>
        <p:txBody>
          <a:bodyPr>
            <a:no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800" b="1" i="1" dirty="0" err="1">
                <a:solidFill>
                  <a:schemeClr val="accent1"/>
                </a:solidFill>
                <a:latin typeface="VNI-Times" pitchFamily="2" charset="0"/>
              </a:rPr>
              <a:t>Bieán</a:t>
            </a:r>
            <a:r>
              <a:rPr lang="en-US" sz="2800" b="1" i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800" b="1" i="1" dirty="0" err="1">
                <a:solidFill>
                  <a:schemeClr val="accent1"/>
                </a:solidFill>
                <a:latin typeface="VNI-Times" pitchFamily="2" charset="0"/>
              </a:rPr>
              <a:t>chöùng</a:t>
            </a:r>
            <a:r>
              <a:rPr lang="en-US" sz="2800" b="1" i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800" b="1" i="1" dirty="0" err="1">
                <a:solidFill>
                  <a:schemeClr val="accent1"/>
                </a:solidFill>
                <a:latin typeface="VNI-Times" pitchFamily="2" charset="0"/>
              </a:rPr>
              <a:t>phaãu</a:t>
            </a:r>
            <a:r>
              <a:rPr lang="en-US" sz="2800" b="1" i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800" b="1" i="1" dirty="0" err="1">
                <a:solidFill>
                  <a:schemeClr val="accent1"/>
                </a:solidFill>
                <a:latin typeface="VNI-Times" pitchFamily="2" charset="0"/>
              </a:rPr>
              <a:t>thuaät</a:t>
            </a:r>
            <a:r>
              <a:rPr lang="en-US" sz="2800" b="1" i="1" dirty="0">
                <a:solidFill>
                  <a:schemeClr val="accent1"/>
                </a:solidFill>
                <a:latin typeface="VNI-Times" pitchFamily="2" charset="0"/>
              </a:rPr>
              <a:t>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800" dirty="0" err="1">
                <a:latin typeface="VNI-Times" pitchFamily="2" charset="0"/>
              </a:rPr>
              <a:t>Xuaát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huyeát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 err="1">
                <a:latin typeface="VNI-Times" pitchFamily="2" charset="0"/>
              </a:rPr>
              <a:t>Phuø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naõo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 err="1">
                <a:latin typeface="VNI-Times" pitchFamily="2" charset="0"/>
              </a:rPr>
              <a:t>Nhieãm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truøng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>
                <a:latin typeface="VNI-Times" pitchFamily="2" charset="0"/>
              </a:rPr>
              <a:t>Co </a:t>
            </a:r>
            <a:r>
              <a:rPr lang="en-US" sz="2800" dirty="0" err="1">
                <a:latin typeface="VNI-Times" pitchFamily="2" charset="0"/>
              </a:rPr>
              <a:t>giaät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>
                <a:latin typeface="VNI-Times" pitchFamily="2" charset="0"/>
              </a:rPr>
              <a:t>Communicating hydrocephalus: </a:t>
            </a:r>
            <a:r>
              <a:rPr lang="en-US" sz="2800" dirty="0" err="1">
                <a:latin typeface="VNI-Times" pitchFamily="2" charset="0"/>
              </a:rPr>
              <a:t>giaûm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haáp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thu</a:t>
            </a:r>
            <a:r>
              <a:rPr lang="en-US" sz="2800" dirty="0">
                <a:latin typeface="VNI-Times" pitchFamily="2" charset="0"/>
              </a:rPr>
              <a:t> do </a:t>
            </a:r>
            <a:r>
              <a:rPr lang="en-US" sz="2800" dirty="0" err="1">
                <a:latin typeface="VNI-Times" pitchFamily="2" charset="0"/>
              </a:rPr>
              <a:t>maùu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 err="1">
                <a:latin typeface="VNI-Times" pitchFamily="2" charset="0"/>
              </a:rPr>
              <a:t>Roái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loaïn</a:t>
            </a:r>
            <a:r>
              <a:rPr lang="en-US" sz="2800" dirty="0">
                <a:latin typeface="VNI-Times" pitchFamily="2" charset="0"/>
              </a:rPr>
              <a:t> TK - </a:t>
            </a:r>
            <a:r>
              <a:rPr lang="en-US" sz="2800" dirty="0" err="1">
                <a:latin typeface="VNI-Times" pitchFamily="2" charset="0"/>
              </a:rPr>
              <a:t>noäi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tieát</a:t>
            </a:r>
            <a:r>
              <a:rPr lang="en-US" sz="2800" dirty="0">
                <a:latin typeface="VNI-Times" pitchFamily="2" charset="0"/>
              </a:rPr>
              <a:t>: SIADH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DAAC69-3CDA-457E-9CCD-AB56615A3AB0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: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Hoaù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-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Xaï</a:t>
            </a:r>
            <a:endParaRPr lang="en-US" sz="40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4835525"/>
          </a:xfrm>
        </p:spPr>
        <p:txBody>
          <a:bodyPr>
            <a:norm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dirty="0" err="1">
                <a:solidFill>
                  <a:schemeClr val="accent1"/>
                </a:solidFill>
                <a:latin typeface="VNI-Times" pitchFamily="2" charset="0"/>
              </a:rPr>
              <a:t>Hoùa</a:t>
            </a:r>
            <a:r>
              <a:rPr lang="en-US" sz="2400" b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VNI-Times" pitchFamily="2" charset="0"/>
              </a:rPr>
              <a:t>trò</a:t>
            </a:r>
            <a:r>
              <a:rPr lang="en-US" sz="2400" b="1" dirty="0">
                <a:solidFill>
                  <a:schemeClr val="accent1"/>
                </a:solidFill>
                <a:latin typeface="VNI-Times" pitchFamily="2" charset="0"/>
              </a:rPr>
              <a:t>: 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Caùc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aùc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tính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Giaûi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maõ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ñoät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bieán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gien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Lieäu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truùng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ñích</a:t>
            </a:r>
            <a:endParaRPr lang="en-US" sz="2400" dirty="0">
              <a:latin typeface="VNI-Times" pitchFamily="2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err="1">
                <a:solidFill>
                  <a:schemeClr val="accent1"/>
                </a:solidFill>
                <a:latin typeface="VNI-Times" pitchFamily="2" charset="0"/>
              </a:rPr>
              <a:t>Xaï</a:t>
            </a:r>
            <a:r>
              <a:rPr lang="en-US" sz="2400" b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VNI-Times" pitchFamily="2" charset="0"/>
              </a:rPr>
              <a:t>trò</a:t>
            </a:r>
            <a:r>
              <a:rPr lang="en-US" sz="2400" b="1" dirty="0">
                <a:solidFill>
                  <a:schemeClr val="accent1"/>
                </a:solidFill>
                <a:latin typeface="VNI-Times" pitchFamily="2" charset="0"/>
              </a:rPr>
              <a:t>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Toaøn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ít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giaûm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töû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vong</a:t>
            </a:r>
            <a:r>
              <a:rPr lang="en-US" sz="2400" dirty="0">
                <a:latin typeface="VNI-Times" pitchFamily="2" charset="0"/>
              </a:rPr>
              <a:t>, td </a:t>
            </a:r>
            <a:r>
              <a:rPr lang="en-US" sz="2400" dirty="0" err="1">
                <a:latin typeface="VNI-Times" pitchFamily="2" charset="0"/>
              </a:rPr>
              <a:t>phuï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nhieàu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Taäp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trung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cho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moät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soá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nhoû</a:t>
            </a:r>
            <a:r>
              <a:rPr lang="en-US" sz="2400" dirty="0">
                <a:latin typeface="VNI-Times" pitchFamily="2" charset="0"/>
              </a:rPr>
              <a:t> 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Xaï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phaãu</a:t>
            </a:r>
            <a:r>
              <a:rPr lang="en-US" sz="2400" dirty="0">
                <a:latin typeface="VNI-Times" pitchFamily="2" charset="0"/>
              </a:rPr>
              <a:t> (Gamma knife)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A02CB3-5B9B-445B-9521-BAA4DA63FB06}" type="datetime1">
              <a:rPr lang="vi-VN" smtClean="0"/>
              <a:t>24/06/2020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9DC7D-894C-419F-959A-36572B2BAEB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C63B461-8CE5-4C94-9BAC-5E3D972AA78A}" type="datetime1">
              <a:rPr lang="vi-VN"/>
              <a:pPr>
                <a:defRPr/>
              </a:pPr>
              <a:t>24/06/2020</a:t>
            </a:fld>
            <a:endParaRPr lang="en-US"/>
          </a:p>
        </p:txBody>
      </p:sp>
      <p:sp>
        <p:nvSpPr>
          <p:cNvPr id="128003" name="Slide Number Placeholder 4">
            <a:extLst>
              <a:ext uri="{FF2B5EF4-FFF2-40B4-BE49-F238E27FC236}">
                <a16:creationId xmlns:a16="http://schemas.microsoft.com/office/drawing/2014/main" id="{7BD46A8E-11DF-4065-B002-A84A17C63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6BE9BB-E421-4AF4-8CEF-F69EEEB46475}" type="slidenum">
              <a:rPr lang="en-US" altLang="vi-VN" sz="1200" smtClean="0">
                <a:solidFill>
                  <a:srgbClr val="898989"/>
                </a:solidFill>
                <a:latin typeface="VNI-Times" pitchFamily="2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vi-VN" sz="1200">
              <a:solidFill>
                <a:srgbClr val="898989"/>
              </a:solidFill>
              <a:latin typeface="VNI-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1D7A1-3DF0-47EF-AE70-CCCFE103A9B3}"/>
              </a:ext>
            </a:extLst>
          </p:cNvPr>
          <p:cNvSpPr txBox="1"/>
          <p:nvPr/>
        </p:nvSpPr>
        <p:spPr>
          <a:xfrm>
            <a:off x="609600" y="1371600"/>
            <a:ext cx="8077200" cy="16858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LIỆU THAM KHẢO</a:t>
            </a:r>
          </a:p>
          <a:p>
            <a:pPr marL="514350" indent="-51435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-NXB Y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2013</a:t>
            </a:r>
          </a:p>
          <a:p>
            <a:pPr marL="514350" indent="-51435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Handbook of Neurosurgery, 9</a:t>
            </a:r>
            <a:r>
              <a:rPr lang="en-US" b="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edition, 2020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990600"/>
            <a:ext cx="678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Contact:</a:t>
            </a:r>
          </a:p>
          <a:p>
            <a:pPr>
              <a:lnSpc>
                <a:spcPct val="150000"/>
              </a:lnSpc>
            </a:pP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TS.BS.Phạm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Anh Tuấn</a:t>
            </a:r>
          </a:p>
          <a:p>
            <a:pPr>
              <a:lnSpc>
                <a:spcPct val="150000"/>
              </a:lnSpc>
            </a:pPr>
            <a:r>
              <a:rPr lang="en-US" b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</a:t>
            </a:r>
            <a:r>
              <a:rPr lang="vi-VN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ư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ởng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môn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Ngoại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TK, ĐHYD TPHCM</a:t>
            </a:r>
          </a:p>
          <a:p>
            <a:pPr>
              <a:lnSpc>
                <a:spcPct val="150000"/>
              </a:lnSpc>
            </a:pP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Trưởng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khoa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PTTK, BV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Nguyễn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Tri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Phương</a:t>
            </a:r>
            <a:endParaRPr lang="en-US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ĐT: 0989-031-007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Email: </a:t>
            </a:r>
            <a:r>
              <a:rPr lang="en-US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tuandoctor2000@ump.edu.vn</a:t>
            </a:r>
          </a:p>
          <a:p>
            <a:pPr>
              <a:lnSpc>
                <a:spcPct val="150000"/>
              </a:lnSpc>
            </a:pP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BFC555-9526-4326-9E16-3A54B36DF5AC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38200" y="609600"/>
            <a:ext cx="7315200" cy="598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PHAÂN LOAÏI U HEÄ THAÀN KINH TRUNG ÖÔNG (Theo WHO 2007)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teá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baøo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thaàn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kinh</a:t>
            </a:r>
            <a:r>
              <a:rPr lang="en-US" sz="2600" b="0" dirty="0">
                <a:solidFill>
                  <a:schemeClr val="tx1"/>
                </a:solidFill>
              </a:rPr>
              <a:t> (</a:t>
            </a:r>
            <a:r>
              <a:rPr lang="en-US" sz="2600" b="0" dirty="0" err="1">
                <a:solidFill>
                  <a:schemeClr val="tx1"/>
                </a:solidFill>
              </a:rPr>
              <a:t>neuroepithelial</a:t>
            </a:r>
            <a:r>
              <a:rPr lang="en-US" sz="2600" b="0" dirty="0">
                <a:solidFill>
                  <a:schemeClr val="tx1"/>
                </a:solidFill>
              </a:rPr>
              <a:t> tissue)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maøng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naõo</a:t>
            </a:r>
            <a:r>
              <a:rPr lang="en-US" sz="2600" b="0" dirty="0">
                <a:solidFill>
                  <a:schemeClr val="tx1"/>
                </a:solidFill>
              </a:rPr>
              <a:t> (</a:t>
            </a:r>
            <a:r>
              <a:rPr lang="en-US" sz="2600" b="0" dirty="0" err="1">
                <a:solidFill>
                  <a:schemeClr val="tx1"/>
                </a:solidFill>
              </a:rPr>
              <a:t>meningiomas</a:t>
            </a:r>
            <a:r>
              <a:rPr lang="en-US" sz="2600" b="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daây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thaàn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kinh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soï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vaø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tuyû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soáng</a:t>
            </a:r>
            <a:endParaRPr lang="en-US" sz="2600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teá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baøo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maàm</a:t>
            </a:r>
            <a:r>
              <a:rPr lang="en-US" sz="2600" b="0" dirty="0">
                <a:solidFill>
                  <a:schemeClr val="tx1"/>
                </a:solidFill>
              </a:rPr>
              <a:t> (germ cell tumors)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vuøng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hoá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yeân</a:t>
            </a:r>
            <a:endParaRPr lang="en-US" sz="2600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teá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baøo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lympho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vaø</a:t>
            </a:r>
            <a:r>
              <a:rPr lang="en-US" sz="2600" b="0" dirty="0">
                <a:solidFill>
                  <a:schemeClr val="tx1"/>
                </a:solidFill>
              </a:rPr>
              <a:t> u </a:t>
            </a:r>
            <a:r>
              <a:rPr lang="en-US" sz="2600" b="0" dirty="0" err="1">
                <a:solidFill>
                  <a:schemeClr val="tx1"/>
                </a:solidFill>
              </a:rPr>
              <a:t>cuûa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heä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taïo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maùu</a:t>
            </a:r>
            <a:r>
              <a:rPr lang="en-US" sz="2600" b="0" dirty="0">
                <a:solidFill>
                  <a:schemeClr val="tx1"/>
                </a:solidFill>
              </a:rPr>
              <a:t> (hematopoietic neoplasms)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di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caên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079A9-CA5A-46D6-8120-DB2CF6AC7A9D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/>
          <p:cNvSpPr txBox="1">
            <a:spLocks noChangeArrowheads="1"/>
          </p:cNvSpPr>
          <p:nvPr/>
        </p:nvSpPr>
        <p:spPr bwMode="auto">
          <a:xfrm>
            <a:off x="1143000" y="685800"/>
            <a:ext cx="66294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sz="2800" dirty="0">
                <a:solidFill>
                  <a:schemeClr val="tx1"/>
                </a:solidFill>
              </a:rPr>
              <a:t>U TEÁ BAØO THAÀN KINH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kinh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ñeäm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ít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nhaùnh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naõo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thaát</a:t>
            </a:r>
            <a:r>
              <a:rPr lang="en-US" b="0" dirty="0">
                <a:solidFill>
                  <a:schemeClr val="tx1"/>
                </a:solidFill>
              </a:rPr>
              <a:t> (</a:t>
            </a:r>
            <a:r>
              <a:rPr lang="en-US" b="0" dirty="0" err="1">
                <a:solidFill>
                  <a:schemeClr val="tx1"/>
                </a:solidFill>
              </a:rPr>
              <a:t>Ependymoma</a:t>
            </a:r>
            <a:r>
              <a:rPr lang="en-US" b="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hoãn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hôïp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ñaùm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roái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maïch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maïc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tuyeán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tuøng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coù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nguoàn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goác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phoâi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sôïi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kinh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kinh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khaùc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0695D2-D8B6-40E3-90E4-CDF592D65F96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38200" y="609600"/>
            <a:ext cx="7315200" cy="697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PHAÂN LOAÏI U HEÄ THAÀN KINH TRUNG ÖÔNG (Theo WHO 2016) 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lan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toûa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vaø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tk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ñeäm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ít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nhaùnh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khaùc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naõo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thaát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ñaùm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roái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maïch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maïc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hoãn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hôïp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vuøng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tuyeán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tuøng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coù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nguoàn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goác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phoâi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daây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kinh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soï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vaø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tuyû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soáng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maøng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naõo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079A9-CA5A-46D6-8120-DB2CF6AC7A9D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8926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38200" y="609600"/>
            <a:ext cx="7315200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PHAÂN LOAÏI U HEÄ THAÀN KINH TRUNG ÖÔNG (Theo WHO 2016) 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coù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nguoàn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goác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trung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moâ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haéc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toá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lympho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taïo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maùu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maàm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vuøng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hoá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yeân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di </a:t>
            </a:r>
            <a:r>
              <a:rPr lang="en-US" b="0" dirty="0" err="1">
                <a:solidFill>
                  <a:schemeClr val="tx1"/>
                </a:solidFill>
              </a:rPr>
              <a:t>caên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 startAt="10"/>
            </a:pP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 startAt="10"/>
            </a:pP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079A9-CA5A-46D6-8120-DB2CF6AC7A9D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16849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704D665-A4F0-4EE4-A04A-25D6DA9E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917CAFCA-C729-44E2-AF09-1E507697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24/06/2020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9E169F2-DAC7-41A1-A841-B7150B09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74206CC4-F3DE-4E54-B5FF-301C472BBA8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3211" t="18612" r="28577" b="14109"/>
          <a:stretch/>
        </p:blipFill>
        <p:spPr>
          <a:xfrm>
            <a:off x="603504" y="314325"/>
            <a:ext cx="7854696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577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2051</TotalTime>
  <Words>1888</Words>
  <Application>Microsoft Office PowerPoint</Application>
  <PresentationFormat>On-screen Show (4:3)</PresentationFormat>
  <Paragraphs>289</Paragraphs>
  <Slides>44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Equity</vt:lpstr>
      <vt:lpstr>ĐẠI CƯƠNG U NÃO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Bieåu hieän laâm saøng</vt:lpstr>
      <vt:lpstr>Bieåu hieän laâm saøng</vt:lpstr>
      <vt:lpstr>Bieåu hieän laâm saøng</vt:lpstr>
      <vt:lpstr>Triệu chứng của u não trên lều</vt:lpstr>
      <vt:lpstr>Triệu chứng của u não dưới lều</vt:lpstr>
      <vt:lpstr>Những dấu TK liên quan đến định khu   của vỏ não</vt:lpstr>
      <vt:lpstr>Những dấu TK liên quan đến định khu của vỏ não</vt:lpstr>
      <vt:lpstr>3. CHAÅN ÑOAÙN HÌNH AÛNH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 coù caûn quang: Di caên naõo ña oå töø K pheá quaûn</vt:lpstr>
      <vt:lpstr>PowerPoint Presentation</vt:lpstr>
      <vt:lpstr>PowerPoint Presentation</vt:lpstr>
      <vt:lpstr>Brainstem gliomas</vt:lpstr>
      <vt:lpstr>PowerPoint Presentation</vt:lpstr>
      <vt:lpstr>PowerPoint Presentation</vt:lpstr>
      <vt:lpstr>4. ÑIEÀU TRÒ U NAÕO</vt:lpstr>
      <vt:lpstr>Ñieàu trò u naõo: Corticoid</vt:lpstr>
      <vt:lpstr>Ñieàu trò u naõo: Corticoid</vt:lpstr>
      <vt:lpstr>Ñieàu trò u naõo: Phaãu thuaät</vt:lpstr>
      <vt:lpstr>PowerPoint Presentation</vt:lpstr>
      <vt:lpstr>PowerPoint Presentation</vt:lpstr>
      <vt:lpstr>PowerPoint Presentation</vt:lpstr>
      <vt:lpstr>PowerPoint Presentation</vt:lpstr>
      <vt:lpstr>Ñieàu trò u naõo: Phaãu thuaät</vt:lpstr>
      <vt:lpstr>Ñieàu trò u naõo: Phaãu thuaät</vt:lpstr>
      <vt:lpstr>Ñieàu trò u naõo: Hoaù - Xaï</vt:lpstr>
      <vt:lpstr>PowerPoint Presentation</vt:lpstr>
      <vt:lpstr>PowerPoint Presentation</vt:lpstr>
    </vt:vector>
  </TitlesOfParts>
  <Company>Natural Sciences of HCM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ÑEÀ NGHÒ THANG ÑIEÅM LAÂM SAØNG CHAÅN ÑOAÙN PHAÂN BIEÄT THIEÁU MAÙU NAÕO CUÏC BOÄ VAØ XUAÁT HUYEÁT NAÕO TREÂN LEÀU</dc:title>
  <dc:creator>Nguyen Ba Trung</dc:creator>
  <cp:lastModifiedBy>Phạm Anh Tuấn</cp:lastModifiedBy>
  <cp:revision>167</cp:revision>
  <dcterms:created xsi:type="dcterms:W3CDTF">2003-11-13T12:22:57Z</dcterms:created>
  <dcterms:modified xsi:type="dcterms:W3CDTF">2020-06-25T02:09:44Z</dcterms:modified>
</cp:coreProperties>
</file>